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34" r:id="rId4"/>
    <p:sldId id="259" r:id="rId5"/>
    <p:sldId id="335" r:id="rId6"/>
    <p:sldId id="260" r:id="rId7"/>
    <p:sldId id="336" r:id="rId8"/>
    <p:sldId id="261" r:id="rId9"/>
    <p:sldId id="337" r:id="rId10"/>
    <p:sldId id="262" r:id="rId11"/>
    <p:sldId id="338" r:id="rId12"/>
    <p:sldId id="263" r:id="rId13"/>
    <p:sldId id="339" r:id="rId14"/>
    <p:sldId id="264" r:id="rId15"/>
    <p:sldId id="340" r:id="rId16"/>
    <p:sldId id="265" r:id="rId17"/>
    <p:sldId id="341" r:id="rId18"/>
    <p:sldId id="266" r:id="rId19"/>
    <p:sldId id="342" r:id="rId20"/>
    <p:sldId id="267" r:id="rId21"/>
    <p:sldId id="343" r:id="rId22"/>
    <p:sldId id="268" r:id="rId23"/>
    <p:sldId id="344" r:id="rId24"/>
    <p:sldId id="269" r:id="rId25"/>
    <p:sldId id="345" r:id="rId26"/>
    <p:sldId id="270" r:id="rId27"/>
    <p:sldId id="346" r:id="rId28"/>
    <p:sldId id="271" r:id="rId29"/>
    <p:sldId id="347" r:id="rId30"/>
    <p:sldId id="272" r:id="rId31"/>
    <p:sldId id="348" r:id="rId32"/>
    <p:sldId id="273" r:id="rId33"/>
    <p:sldId id="349" r:id="rId34"/>
    <p:sldId id="274" r:id="rId35"/>
    <p:sldId id="350" r:id="rId36"/>
    <p:sldId id="275" r:id="rId37"/>
    <p:sldId id="351" r:id="rId38"/>
    <p:sldId id="276" r:id="rId39"/>
    <p:sldId id="352" r:id="rId40"/>
    <p:sldId id="277" r:id="rId41"/>
    <p:sldId id="353" r:id="rId42"/>
    <p:sldId id="278" r:id="rId43"/>
    <p:sldId id="354" r:id="rId44"/>
    <p:sldId id="279" r:id="rId45"/>
    <p:sldId id="355" r:id="rId46"/>
    <p:sldId id="280" r:id="rId47"/>
    <p:sldId id="356" r:id="rId48"/>
    <p:sldId id="281" r:id="rId49"/>
    <p:sldId id="357" r:id="rId50"/>
    <p:sldId id="282" r:id="rId51"/>
    <p:sldId id="358" r:id="rId52"/>
    <p:sldId id="283" r:id="rId53"/>
    <p:sldId id="359" r:id="rId54"/>
    <p:sldId id="284" r:id="rId55"/>
    <p:sldId id="360" r:id="rId56"/>
    <p:sldId id="285" r:id="rId57"/>
    <p:sldId id="361" r:id="rId58"/>
    <p:sldId id="286" r:id="rId59"/>
    <p:sldId id="362" r:id="rId60"/>
    <p:sldId id="287" r:id="rId61"/>
    <p:sldId id="363" r:id="rId62"/>
    <p:sldId id="288" r:id="rId63"/>
    <p:sldId id="364" r:id="rId64"/>
    <p:sldId id="289" r:id="rId65"/>
    <p:sldId id="365" r:id="rId66"/>
    <p:sldId id="290" r:id="rId67"/>
    <p:sldId id="366" r:id="rId68"/>
    <p:sldId id="291" r:id="rId69"/>
    <p:sldId id="367" r:id="rId70"/>
    <p:sldId id="292" r:id="rId71"/>
    <p:sldId id="368" r:id="rId72"/>
    <p:sldId id="293" r:id="rId73"/>
    <p:sldId id="369" r:id="rId74"/>
    <p:sldId id="294" r:id="rId75"/>
    <p:sldId id="370" r:id="rId76"/>
    <p:sldId id="295" r:id="rId77"/>
    <p:sldId id="371" r:id="rId78"/>
    <p:sldId id="296" r:id="rId79"/>
    <p:sldId id="372" r:id="rId80"/>
    <p:sldId id="297" r:id="rId81"/>
    <p:sldId id="373" r:id="rId82"/>
    <p:sldId id="298" r:id="rId83"/>
    <p:sldId id="374" r:id="rId84"/>
    <p:sldId id="299" r:id="rId85"/>
    <p:sldId id="375" r:id="rId86"/>
    <p:sldId id="300" r:id="rId87"/>
    <p:sldId id="376" r:id="rId88"/>
    <p:sldId id="301" r:id="rId89"/>
    <p:sldId id="377" r:id="rId90"/>
    <p:sldId id="302" r:id="rId91"/>
    <p:sldId id="378" r:id="rId92"/>
    <p:sldId id="303" r:id="rId93"/>
    <p:sldId id="379" r:id="rId94"/>
    <p:sldId id="304" r:id="rId95"/>
    <p:sldId id="380" r:id="rId96"/>
    <p:sldId id="305" r:id="rId97"/>
    <p:sldId id="381" r:id="rId98"/>
    <p:sldId id="306" r:id="rId99"/>
    <p:sldId id="382" r:id="rId100"/>
    <p:sldId id="307" r:id="rId101"/>
    <p:sldId id="383" r:id="rId102"/>
    <p:sldId id="308" r:id="rId103"/>
    <p:sldId id="393" r:id="rId104"/>
    <p:sldId id="384" r:id="rId105"/>
    <p:sldId id="394" r:id="rId106"/>
    <p:sldId id="385" r:id="rId107"/>
    <p:sldId id="395" r:id="rId108"/>
    <p:sldId id="309" r:id="rId109"/>
    <p:sldId id="396" r:id="rId110"/>
    <p:sldId id="386" r:id="rId111"/>
    <p:sldId id="387" r:id="rId112"/>
    <p:sldId id="310" r:id="rId113"/>
    <p:sldId id="388" r:id="rId114"/>
    <p:sldId id="311" r:id="rId115"/>
    <p:sldId id="397" r:id="rId116"/>
    <p:sldId id="389" r:id="rId117"/>
    <p:sldId id="312" r:id="rId118"/>
    <p:sldId id="398" r:id="rId119"/>
    <p:sldId id="390" r:id="rId120"/>
    <p:sldId id="399" r:id="rId121"/>
    <p:sldId id="391" r:id="rId122"/>
    <p:sldId id="400" r:id="rId123"/>
    <p:sldId id="313" r:id="rId124"/>
    <p:sldId id="401" r:id="rId125"/>
    <p:sldId id="402" r:id="rId126"/>
    <p:sldId id="392" r:id="rId127"/>
    <p:sldId id="314" r:id="rId128"/>
    <p:sldId id="403" r:id="rId129"/>
    <p:sldId id="315" r:id="rId130"/>
    <p:sldId id="405" r:id="rId131"/>
    <p:sldId id="316" r:id="rId132"/>
    <p:sldId id="406" r:id="rId133"/>
    <p:sldId id="317" r:id="rId134"/>
    <p:sldId id="407" r:id="rId135"/>
    <p:sldId id="318" r:id="rId136"/>
    <p:sldId id="408" r:id="rId137"/>
    <p:sldId id="319" r:id="rId138"/>
    <p:sldId id="409" r:id="rId139"/>
    <p:sldId id="320" r:id="rId140"/>
    <p:sldId id="410" r:id="rId141"/>
    <p:sldId id="321" r:id="rId142"/>
    <p:sldId id="411" r:id="rId143"/>
    <p:sldId id="322" r:id="rId144"/>
    <p:sldId id="412" r:id="rId145"/>
    <p:sldId id="323" r:id="rId146"/>
    <p:sldId id="413" r:id="rId147"/>
    <p:sldId id="324" r:id="rId148"/>
    <p:sldId id="414" r:id="rId149"/>
    <p:sldId id="325" r:id="rId150"/>
    <p:sldId id="416" r:id="rId151"/>
    <p:sldId id="326" r:id="rId152"/>
    <p:sldId id="417" r:id="rId153"/>
    <p:sldId id="327" r:id="rId154"/>
    <p:sldId id="418" r:id="rId155"/>
    <p:sldId id="328" r:id="rId156"/>
    <p:sldId id="419" r:id="rId157"/>
    <p:sldId id="329" r:id="rId158"/>
    <p:sldId id="420" r:id="rId159"/>
    <p:sldId id="330" r:id="rId160"/>
    <p:sldId id="421" r:id="rId161"/>
    <p:sldId id="331" r:id="rId162"/>
    <p:sldId id="422" r:id="rId163"/>
    <p:sldId id="332" r:id="rId164"/>
    <p:sldId id="424" r:id="rId165"/>
    <p:sldId id="333" r:id="rId166"/>
    <p:sldId id="426" r:id="rId167"/>
    <p:sldId id="425" r:id="rId1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5BCC"/>
    <a:srgbClr val="FF8FDC"/>
    <a:srgbClr val="D60093"/>
    <a:srgbClr val="663300"/>
    <a:srgbClr val="0033CC"/>
    <a:srgbClr val="9393FF"/>
    <a:srgbClr val="FF6969"/>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6" d="100"/>
          <a:sy n="86" d="100"/>
        </p:scale>
        <p:origin x="37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2397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961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20724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6040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9739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5652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11035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0373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485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8635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3601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D7E3B-701A-4BDA-9B93-98B09397444E}" type="datetimeFigureOut">
              <a:rPr lang="en-US" smtClean="0"/>
              <a:t>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9A636-C7D9-4CCB-8A24-E102978DD9C5}" type="slidenum">
              <a:rPr lang="en-US" smtClean="0"/>
              <a:t>‹#›</a:t>
            </a:fld>
            <a:endParaRPr lang="en-US" dirty="0"/>
          </a:p>
        </p:txBody>
      </p:sp>
    </p:spTree>
    <p:extLst>
      <p:ext uri="{BB962C8B-B14F-4D97-AF65-F5344CB8AC3E}">
        <p14:creationId xmlns:p14="http://schemas.microsoft.com/office/powerpoint/2010/main" val="284289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A00AB-2D62-F4FC-EC0E-5B17C6DBFE14}"/>
              </a:ext>
            </a:extLst>
          </p:cNvPr>
          <p:cNvSpPr txBox="1"/>
          <p:nvPr/>
        </p:nvSpPr>
        <p:spPr>
          <a:xfrm>
            <a:off x="0" y="0"/>
            <a:ext cx="12192000" cy="6078587"/>
          </a:xfrm>
          <a:prstGeom prst="rect">
            <a:avLst/>
          </a:prstGeom>
          <a:noFill/>
        </p:spPr>
        <p:txBody>
          <a:bodyPr wrap="square" rtlCol="0">
            <a:spAutoFit/>
          </a:bodyPr>
          <a:lstStyle/>
          <a:p>
            <a:pPr algn="ctr"/>
            <a:endParaRPr lang="en-US" sz="4400" dirty="0">
              <a:latin typeface="Times New Roman" panose="02020603050405020304" pitchFamily="18" charset="0"/>
              <a:cs typeface="Times New Roman" panose="02020603050405020304" pitchFamily="18" charset="0"/>
            </a:endParaRPr>
          </a:p>
          <a:p>
            <a:pPr algn="ctr"/>
            <a:r>
              <a:rPr lang="en-US" sz="11500" dirty="0">
                <a:latin typeface="Times New Roman" panose="02020603050405020304" pitchFamily="18" charset="0"/>
                <a:cs typeface="Times New Roman" panose="02020603050405020304" pitchFamily="18" charset="0"/>
              </a:rPr>
              <a:t>The </a:t>
            </a:r>
            <a:br>
              <a:rPr lang="en-US" sz="11500" dirty="0">
                <a:latin typeface="Times New Roman" panose="02020603050405020304" pitchFamily="18" charset="0"/>
                <a:cs typeface="Times New Roman" panose="02020603050405020304" pitchFamily="18" charset="0"/>
              </a:rPr>
            </a:br>
            <a:r>
              <a:rPr lang="en-US" sz="11500" dirty="0">
                <a:latin typeface="Times New Roman" panose="02020603050405020304" pitchFamily="18" charset="0"/>
                <a:cs typeface="Times New Roman" panose="02020603050405020304" pitchFamily="18" charset="0"/>
              </a:rPr>
              <a:t>June 2022 </a:t>
            </a:r>
            <a:br>
              <a:rPr lang="en-US" sz="11500" dirty="0">
                <a:latin typeface="Times New Roman" panose="02020603050405020304" pitchFamily="18" charset="0"/>
                <a:cs typeface="Times New Roman" panose="02020603050405020304" pitchFamily="18" charset="0"/>
              </a:rPr>
            </a:br>
            <a:r>
              <a:rPr lang="en-US" sz="11500" dirty="0">
                <a:latin typeface="Times New Roman" panose="02020603050405020304" pitchFamily="18" charset="0"/>
                <a:cs typeface="Times New Roman" panose="02020603050405020304" pitchFamily="18" charset="0"/>
              </a:rPr>
              <a:t>Chemistry Regents</a:t>
            </a:r>
            <a:endParaRPr lang="en-US" sz="11500" dirty="0"/>
          </a:p>
        </p:txBody>
      </p:sp>
    </p:spTree>
    <p:extLst>
      <p:ext uri="{BB962C8B-B14F-4D97-AF65-F5344CB8AC3E}">
        <p14:creationId xmlns:p14="http://schemas.microsoft.com/office/powerpoint/2010/main" val="333871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E37F63-2AB5-47EF-A477-167CAFA11B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  Atoms of which element in Group 15 have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greatest electronegativity?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As </a:t>
            </a:r>
          </a:p>
          <a:p>
            <a:pPr marL="742950" indent="-742950">
              <a:buAutoNum type="arabicParenBoth"/>
            </a:pPr>
            <a:r>
              <a:rPr lang="en-US" sz="3600" dirty="0">
                <a:latin typeface="Times New Roman" panose="02020603050405020304" pitchFamily="18" charset="0"/>
                <a:cs typeface="Times New Roman" panose="02020603050405020304" pitchFamily="18" charset="0"/>
              </a:rPr>
              <a:t>Bi</a:t>
            </a:r>
          </a:p>
          <a:p>
            <a:pPr marL="742950" indent="-742950">
              <a:buAutoNum type="arabicParenBoth"/>
            </a:pPr>
            <a:r>
              <a:rPr lang="en-US" sz="3600" dirty="0">
                <a:latin typeface="Times New Roman" panose="02020603050405020304" pitchFamily="18" charset="0"/>
                <a:cs typeface="Times New Roman" panose="02020603050405020304" pitchFamily="18" charset="0"/>
              </a:rPr>
              <a:t>N</a:t>
            </a:r>
          </a:p>
          <a:p>
            <a:pPr marL="742950" indent="-742950">
              <a:buAutoNum type="arabicParenBoth"/>
            </a:pPr>
            <a:r>
              <a:rPr lang="en-US" sz="3600" dirty="0">
                <a:latin typeface="Times New Roman" panose="02020603050405020304" pitchFamily="18" charset="0"/>
                <a:cs typeface="Times New Roman" panose="02020603050405020304" pitchFamily="18" charset="0"/>
              </a:rPr>
              <a:t>P</a:t>
            </a:r>
          </a:p>
        </p:txBody>
      </p:sp>
    </p:spTree>
    <p:extLst>
      <p:ext uri="{BB962C8B-B14F-4D97-AF65-F5344CB8AC3E}">
        <p14:creationId xmlns:p14="http://schemas.microsoft.com/office/powerpoint/2010/main" val="11954299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EE0EE8-21FF-D9AA-1E42-C08D5B9FAE55}"/>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50  Which net change occurs in both nuclear fission and nuclear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fusion reactions?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Mass is converted to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Energy is converted to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Small nuclei form a larger nucleus.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large nucleus forms smaller nuclei.</a:t>
            </a:r>
          </a:p>
        </p:txBody>
      </p:sp>
    </p:spTree>
    <p:extLst>
      <p:ext uri="{BB962C8B-B14F-4D97-AF65-F5344CB8AC3E}">
        <p14:creationId xmlns:p14="http://schemas.microsoft.com/office/powerpoint/2010/main" val="1163844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EE0EE8-21FF-D9AA-1E42-C08D5B9FAE55}"/>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50  Which net change occurs in both nuclear fission and nuclear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fusion reactions?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Mass is converted to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Energy is converted to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Small nuclei form a larger nucleus.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large nucleus forms smaller nuclei.</a:t>
            </a:r>
          </a:p>
        </p:txBody>
      </p:sp>
      <p:sp>
        <p:nvSpPr>
          <p:cNvPr id="2" name="TextBox 1">
            <a:extLst>
              <a:ext uri="{FF2B5EF4-FFF2-40B4-BE49-F238E27FC236}">
                <a16:creationId xmlns:a16="http://schemas.microsoft.com/office/drawing/2014/main" id="{BA304705-B1D8-6088-C04A-375EAAC27A81}"/>
              </a:ext>
            </a:extLst>
          </p:cNvPr>
          <p:cNvSpPr txBox="1"/>
          <p:nvPr/>
        </p:nvSpPr>
        <p:spPr>
          <a:xfrm>
            <a:off x="0" y="4517104"/>
            <a:ext cx="12191999" cy="2062103"/>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You must know this: </a:t>
            </a:r>
            <a:r>
              <a:rPr lang="pt-BR" sz="3200" dirty="0">
                <a:solidFill>
                  <a:srgbClr val="FF0000"/>
                </a:solidFill>
                <a:latin typeface="Times New Roman" panose="02020603050405020304" pitchFamily="18" charset="0"/>
                <a:cs typeface="Times New Roman" panose="02020603050405020304" pitchFamily="18" charset="0"/>
              </a:rPr>
              <a:t>Nuclear reactions are NOT chemical reactions – </a:t>
            </a:r>
            <a:br>
              <a:rPr lang="pt-BR" sz="3200" dirty="0">
                <a:solidFill>
                  <a:srgbClr val="FF0000"/>
                </a:solidFill>
                <a:latin typeface="Times New Roman" panose="02020603050405020304" pitchFamily="18" charset="0"/>
                <a:cs typeface="Times New Roman" panose="02020603050405020304" pitchFamily="18" charset="0"/>
              </a:rPr>
            </a:br>
            <a:r>
              <a:rPr lang="pt-BR" sz="3200" dirty="0">
                <a:solidFill>
                  <a:srgbClr val="FF0000"/>
                </a:solidFill>
                <a:latin typeface="Times New Roman" panose="02020603050405020304" pitchFamily="18" charset="0"/>
                <a:cs typeface="Times New Roman" panose="02020603050405020304" pitchFamily="18" charset="0"/>
              </a:rPr>
              <a:t>                                  and they break the Law of Conservation of Matter.  </a:t>
            </a:r>
          </a:p>
          <a:p>
            <a:endParaRPr lang="pt-BR" sz="3200" dirty="0">
              <a:solidFill>
                <a:srgbClr val="FF0000"/>
              </a:solidFill>
              <a:latin typeface="Times New Roman" panose="02020603050405020304" pitchFamily="18" charset="0"/>
              <a:cs typeface="Times New Roman" panose="02020603050405020304" pitchFamily="18" charset="0"/>
            </a:endParaRPr>
          </a:p>
          <a:p>
            <a:r>
              <a:rPr lang="pt-BR" sz="3200" dirty="0">
                <a:solidFill>
                  <a:srgbClr val="FF0000"/>
                </a:solidFill>
                <a:latin typeface="Times New Roman" panose="02020603050405020304" pitchFamily="18" charset="0"/>
                <a:cs typeface="Times New Roman" panose="02020603050405020304" pitchFamily="18" charset="0"/>
              </a:rPr>
              <a:t>                    Matter is converted into energy by the formula e = mc</a:t>
            </a:r>
            <a:r>
              <a:rPr lang="pt-BR" sz="3200" baseline="30000" dirty="0">
                <a:solidFill>
                  <a:srgbClr val="FF0000"/>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38439058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extLst>
              <p:ext uri="{D42A27DB-BD31-4B8C-83A1-F6EECF244321}">
                <p14:modId xmlns:p14="http://schemas.microsoft.com/office/powerpoint/2010/main" val="3417090553"/>
              </p:ext>
            </p:extLst>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1569660"/>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51  State the number of electrons in an atom of Li-7.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7590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2369880"/>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51  State the number of electrons in an atom of Li-7.  </a:t>
            </a:r>
            <a:r>
              <a:rPr lang="en-US" sz="3200" dirty="0">
                <a:solidFill>
                  <a:srgbClr val="FF0000"/>
                </a:solidFill>
                <a:latin typeface="Times New Roman" panose="02020603050405020304" pitchFamily="18" charset="0"/>
                <a:cs typeface="Times New Roman" panose="02020603050405020304" pitchFamily="18" charset="0"/>
              </a:rPr>
              <a:t>THREE electrons</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This has nothing to do with the boxes above.  </a:t>
            </a:r>
            <a:br>
              <a:rPr lang="en-US" sz="2800" i="1" dirty="0">
                <a:solidFill>
                  <a:srgbClr val="FF0000"/>
                </a:solidFill>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All lithium isotopes, no matter the mass, are lithium, so they ALL have 3 protons, and all have the same 3 electrons.  All atoms must have the positives = negatives.  </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9809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52  Compare the energy of an electron in the first shell of a lithium atom</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to the energy of an electron in the second shell of the same atom.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3525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3539430"/>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52  Compare the energy of an electron in the first shell of a lithium atom</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to the energy of an electron in the second shell of the same atom.</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This too has nothing to do with the boxes.  The closer electrons are to the nucleus, the lower energy they are.  Further away = more energetic.  </a:t>
            </a:r>
            <a:endParaRPr lang="en-US" sz="3200" i="1" dirty="0">
              <a:solidFill>
                <a:srgbClr val="FF0000"/>
              </a:solidFill>
              <a:latin typeface="Times New Roman" panose="02020603050405020304" pitchFamily="18" charset="0"/>
              <a:cs typeface="Times New Roman" panose="02020603050405020304" pitchFamily="18" charset="0"/>
            </a:endParaRPr>
          </a:p>
          <a:p>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So, electrons in the first shell are LOWER ENERGY than in the 2</a:t>
            </a:r>
            <a:r>
              <a:rPr lang="en-US" sz="3200" baseline="30000" dirty="0">
                <a:solidFill>
                  <a:srgbClr val="FF0000"/>
                </a:solidFill>
                <a:latin typeface="Times New Roman" panose="02020603050405020304" pitchFamily="18" charset="0"/>
                <a:cs typeface="Times New Roman" panose="02020603050405020304" pitchFamily="18" charset="0"/>
              </a:rPr>
              <a:t>nd</a:t>
            </a:r>
            <a:r>
              <a:rPr lang="en-US" sz="3200" dirty="0">
                <a:solidFill>
                  <a:srgbClr val="FF0000"/>
                </a:solidFill>
                <a:latin typeface="Times New Roman" panose="02020603050405020304" pitchFamily="18" charset="0"/>
                <a:cs typeface="Times New Roman" panose="02020603050405020304" pitchFamily="18" charset="0"/>
              </a:rPr>
              <a:t> shell. </a:t>
            </a:r>
          </a:p>
        </p:txBody>
      </p:sp>
    </p:spTree>
    <p:extLst>
      <p:ext uri="{BB962C8B-B14F-4D97-AF65-F5344CB8AC3E}">
        <p14:creationId xmlns:p14="http://schemas.microsoft.com/office/powerpoint/2010/main" val="17484214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1077218"/>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53 Show a numerical setup for calculating the atomic mass of the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element lithium</a:t>
            </a:r>
          </a:p>
        </p:txBody>
      </p:sp>
    </p:spTree>
    <p:extLst>
      <p:ext uri="{BB962C8B-B14F-4D97-AF65-F5344CB8AC3E}">
        <p14:creationId xmlns:p14="http://schemas.microsoft.com/office/powerpoint/2010/main" val="69699957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25C524-16B0-E8FD-3509-0647D4D12745}"/>
              </a:ext>
            </a:extLst>
          </p:cNvPr>
          <p:cNvSpPr txBox="1"/>
          <p:nvPr/>
        </p:nvSpPr>
        <p:spPr>
          <a:xfrm>
            <a:off x="0" y="0"/>
            <a:ext cx="12192000" cy="83099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The two naturally occurring isotopes of lithium are Li-6 and Li-7.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table shows the atomic mass &amp; percent natural abundance for these isotopes.</a:t>
            </a:r>
          </a:p>
        </p:txBody>
      </p:sp>
      <p:graphicFrame>
        <p:nvGraphicFramePr>
          <p:cNvPr id="4" name="Table 4">
            <a:extLst>
              <a:ext uri="{FF2B5EF4-FFF2-40B4-BE49-F238E27FC236}">
                <a16:creationId xmlns:a16="http://schemas.microsoft.com/office/drawing/2014/main" id="{757490EC-E762-EA0B-5541-BAF2316704D5}"/>
              </a:ext>
            </a:extLst>
          </p:cNvPr>
          <p:cNvGraphicFramePr>
            <a:graphicFrameLocks noGrp="1"/>
          </p:cNvGraphicFramePr>
          <p:nvPr/>
        </p:nvGraphicFramePr>
        <p:xfrm>
          <a:off x="1011381" y="989164"/>
          <a:ext cx="9975273" cy="2044981"/>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val="3013577889"/>
                    </a:ext>
                  </a:extLst>
                </a:gridCol>
                <a:gridCol w="3325091">
                  <a:extLst>
                    <a:ext uri="{9D8B030D-6E8A-4147-A177-3AD203B41FA5}">
                      <a16:colId xmlns:a16="http://schemas.microsoft.com/office/drawing/2014/main" val="969139292"/>
                    </a:ext>
                  </a:extLst>
                </a:gridCol>
                <a:gridCol w="3325091">
                  <a:extLst>
                    <a:ext uri="{9D8B030D-6E8A-4147-A177-3AD203B41FA5}">
                      <a16:colId xmlns:a16="http://schemas.microsoft.com/office/drawing/2014/main" val="4238147155"/>
                    </a:ext>
                  </a:extLst>
                </a:gridCol>
              </a:tblGrid>
              <a:tr h="667415">
                <a:tc>
                  <a:txBody>
                    <a:bodyPr/>
                    <a:lstStyle/>
                    <a:p>
                      <a:pPr algn="ctr"/>
                      <a:r>
                        <a:rPr lang="en-US" sz="2400" b="0" dirty="0">
                          <a:solidFill>
                            <a:schemeClr val="tx1">
                              <a:lumMod val="95000"/>
                              <a:lumOff val="5000"/>
                            </a:schemeClr>
                          </a:solidFill>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Atomic Mass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Natural Abundance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07879"/>
                  </a:ext>
                </a:extLst>
              </a:tr>
              <a:tr h="688783">
                <a:tc>
                  <a:txBody>
                    <a:bodyPr/>
                    <a:lstStyle/>
                    <a:p>
                      <a:pPr algn="ctr"/>
                      <a:r>
                        <a:rPr lang="en-US" sz="2400" b="0" dirty="0">
                          <a:solidFill>
                            <a:schemeClr val="tx1">
                              <a:lumMod val="95000"/>
                              <a:lumOff val="5000"/>
                            </a:schemeClr>
                          </a:solidFill>
                        </a:rPr>
                        <a:t>Li-6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6.015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105092"/>
                  </a:ext>
                </a:extLst>
              </a:tr>
              <a:tr h="688783">
                <a:tc>
                  <a:txBody>
                    <a:bodyPr/>
                    <a:lstStyle/>
                    <a:p>
                      <a:pPr algn="ctr"/>
                      <a:r>
                        <a:rPr lang="en-US" sz="2400" b="0" dirty="0">
                          <a:solidFill>
                            <a:schemeClr val="tx1">
                              <a:lumMod val="95000"/>
                              <a:lumOff val="5000"/>
                            </a:schemeClr>
                          </a:solidFill>
                        </a:rPr>
                        <a:t>Li-7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7.016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rPr>
                        <a:t>92.41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68496"/>
                  </a:ext>
                </a:extLst>
              </a:tr>
            </a:tbl>
          </a:graphicData>
        </a:graphic>
      </p:graphicFrame>
      <p:sp>
        <p:nvSpPr>
          <p:cNvPr id="6" name="TextBox 5">
            <a:extLst>
              <a:ext uri="{FF2B5EF4-FFF2-40B4-BE49-F238E27FC236}">
                <a16:creationId xmlns:a16="http://schemas.microsoft.com/office/drawing/2014/main" id="{ED23314F-7360-DFC3-4E62-627004056995}"/>
              </a:ext>
            </a:extLst>
          </p:cNvPr>
          <p:cNvSpPr txBox="1"/>
          <p:nvPr/>
        </p:nvSpPr>
        <p:spPr>
          <a:xfrm>
            <a:off x="0" y="3285183"/>
            <a:ext cx="12192000" cy="3693319"/>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53 Show a </a:t>
            </a:r>
            <a:r>
              <a:rPr lang="en-US" sz="3200" dirty="0">
                <a:solidFill>
                  <a:srgbClr val="FF0000"/>
                </a:solidFill>
                <a:latin typeface="Times New Roman" panose="02020603050405020304" pitchFamily="18" charset="0"/>
                <a:cs typeface="Times New Roman" panose="02020603050405020304" pitchFamily="18" charset="0"/>
              </a:rPr>
              <a:t>numerical setup </a:t>
            </a:r>
            <a:r>
              <a:rPr lang="en-US" sz="3200" dirty="0">
                <a:latin typeface="Times New Roman" panose="02020603050405020304" pitchFamily="18" charset="0"/>
                <a:cs typeface="Times New Roman" panose="02020603050405020304" pitchFamily="18" charset="0"/>
              </a:rPr>
              <a:t>for calculating the atomic mass of the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element lithium</a:t>
            </a:r>
            <a:br>
              <a:rPr lang="en-US" sz="3200" dirty="0">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Here, you are required to use the atomic mass and percentages, so…</a:t>
            </a:r>
            <a:br>
              <a:rPr lang="en-US" sz="2800" i="1" dirty="0">
                <a:solidFill>
                  <a:srgbClr val="FF0000"/>
                </a:solidFill>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only the BLUE is the answer, I did the math for you, but the blue answers this.  </a:t>
            </a:r>
            <a:br>
              <a:rPr lang="en-US" sz="2800" i="1" dirty="0">
                <a:solidFill>
                  <a:srgbClr val="FF0000"/>
                </a:solidFill>
                <a:latin typeface="Times New Roman" panose="02020603050405020304" pitchFamily="18" charset="0"/>
                <a:cs typeface="Times New Roman" panose="02020603050405020304" pitchFamily="18" charset="0"/>
              </a:rPr>
            </a:br>
            <a:r>
              <a:rPr lang="en-US" i="1" dirty="0">
                <a:solidFill>
                  <a:srgbClr val="FF0000"/>
                </a:solidFill>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Li-6:   (6.015 u)(0.0759) = </a:t>
            </a:r>
            <a:r>
              <a:rPr lang="en-US" sz="3200" dirty="0">
                <a:latin typeface="Times New Roman" panose="02020603050405020304" pitchFamily="18" charset="0"/>
                <a:cs typeface="Times New Roman" panose="02020603050405020304" pitchFamily="18" charset="0"/>
              </a:rPr>
              <a:t>0.0456 u</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a:solidFill>
                  <a:srgbClr val="0000FF"/>
                </a:solidFill>
                <a:latin typeface="Times New Roman" panose="02020603050405020304" pitchFamily="18" charset="0"/>
                <a:cs typeface="Times New Roman" panose="02020603050405020304" pitchFamily="18" charset="0"/>
              </a:rPr>
              <a:t>Li-7:   (7.016 u)(0.9241) = </a:t>
            </a:r>
            <a:r>
              <a:rPr lang="en-US" sz="3200" u="sng" dirty="0">
                <a:latin typeface="Times New Roman" panose="02020603050405020304" pitchFamily="18" charset="0"/>
                <a:cs typeface="Times New Roman" panose="02020603050405020304" pitchFamily="18" charset="0"/>
              </a:rPr>
              <a:t>6.483 u</a:t>
            </a:r>
            <a:br>
              <a:rPr lang="en-US" sz="3200" u="sng"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6.529 u</a:t>
            </a:r>
            <a:endParaRPr lang="en-US" sz="3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2548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F8C66-1078-9518-57CF-DC2BFD421251}"/>
              </a:ext>
            </a:extLst>
          </p:cNvPr>
          <p:cNvSpPr txBox="1"/>
          <p:nvPr/>
        </p:nvSpPr>
        <p:spPr>
          <a:xfrm>
            <a:off x="0" y="1"/>
            <a:ext cx="12192000" cy="430887"/>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graph represents the atomic radii of the elements in Period 3 on the Periodic Table of the Elements</a:t>
            </a:r>
            <a:endParaRPr lang="en-US" sz="2200" dirty="0"/>
          </a:p>
        </p:txBody>
      </p:sp>
      <p:pic>
        <p:nvPicPr>
          <p:cNvPr id="5" name="Picture 4" descr="Chart, scatter chart&#10;&#10;Description automatically generated">
            <a:extLst>
              <a:ext uri="{FF2B5EF4-FFF2-40B4-BE49-F238E27FC236}">
                <a16:creationId xmlns:a16="http://schemas.microsoft.com/office/drawing/2014/main" id="{7F5F6CE8-A485-21BE-C0FB-5A62A491EFE0}"/>
              </a:ext>
            </a:extLst>
          </p:cNvPr>
          <p:cNvPicPr>
            <a:picLocks noChangeAspect="1"/>
          </p:cNvPicPr>
          <p:nvPr/>
        </p:nvPicPr>
        <p:blipFill rotWithShape="1">
          <a:blip r:embed="rId2">
            <a:extLst>
              <a:ext uri="{28A0092B-C50C-407E-A947-70E740481C1C}">
                <a14:useLocalDpi xmlns:a14="http://schemas.microsoft.com/office/drawing/2010/main" val="0"/>
              </a:ext>
            </a:extLst>
          </a:blip>
          <a:srcRect r="4216"/>
          <a:stretch/>
        </p:blipFill>
        <p:spPr>
          <a:xfrm>
            <a:off x="6498407" y="946522"/>
            <a:ext cx="5665891" cy="5772927"/>
          </a:xfrm>
          <a:prstGeom prst="rect">
            <a:avLst/>
          </a:prstGeom>
        </p:spPr>
      </p:pic>
      <p:sp>
        <p:nvSpPr>
          <p:cNvPr id="9" name="TextBox 8">
            <a:extLst>
              <a:ext uri="{FF2B5EF4-FFF2-40B4-BE49-F238E27FC236}">
                <a16:creationId xmlns:a16="http://schemas.microsoft.com/office/drawing/2014/main" id="{21874BF0-025B-5F9E-BE5D-2C101041E16C}"/>
              </a:ext>
            </a:extLst>
          </p:cNvPr>
          <p:cNvSpPr txBox="1"/>
          <p:nvPr/>
        </p:nvSpPr>
        <p:spPr>
          <a:xfrm>
            <a:off x="0" y="845129"/>
            <a:ext cx="6414655" cy="2677656"/>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54  State the general trend for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atomic radius of the first seven elements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in Period 3 when considered in order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from left to right.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635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F8C66-1078-9518-57CF-DC2BFD421251}"/>
              </a:ext>
            </a:extLst>
          </p:cNvPr>
          <p:cNvSpPr txBox="1"/>
          <p:nvPr/>
        </p:nvSpPr>
        <p:spPr>
          <a:xfrm>
            <a:off x="0" y="1"/>
            <a:ext cx="12192000" cy="430887"/>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graph represents the atomic radii of the elements in Period 3 on the Periodic Table of the Elements</a:t>
            </a:r>
            <a:endParaRPr lang="en-US" sz="2200" dirty="0"/>
          </a:p>
        </p:txBody>
      </p:sp>
      <p:pic>
        <p:nvPicPr>
          <p:cNvPr id="5" name="Picture 4" descr="Chart, scatter chart&#10;&#10;Description automatically generated">
            <a:extLst>
              <a:ext uri="{FF2B5EF4-FFF2-40B4-BE49-F238E27FC236}">
                <a16:creationId xmlns:a16="http://schemas.microsoft.com/office/drawing/2014/main" id="{7F5F6CE8-A485-21BE-C0FB-5A62A491EFE0}"/>
              </a:ext>
            </a:extLst>
          </p:cNvPr>
          <p:cNvPicPr>
            <a:picLocks noChangeAspect="1"/>
          </p:cNvPicPr>
          <p:nvPr/>
        </p:nvPicPr>
        <p:blipFill rotWithShape="1">
          <a:blip r:embed="rId2">
            <a:extLst>
              <a:ext uri="{28A0092B-C50C-407E-A947-70E740481C1C}">
                <a14:useLocalDpi xmlns:a14="http://schemas.microsoft.com/office/drawing/2010/main" val="0"/>
              </a:ext>
            </a:extLst>
          </a:blip>
          <a:srcRect r="4216"/>
          <a:stretch/>
        </p:blipFill>
        <p:spPr>
          <a:xfrm>
            <a:off x="6498407" y="946522"/>
            <a:ext cx="5665891" cy="5772927"/>
          </a:xfrm>
          <a:prstGeom prst="rect">
            <a:avLst/>
          </a:prstGeom>
        </p:spPr>
      </p:pic>
      <p:sp>
        <p:nvSpPr>
          <p:cNvPr id="9" name="TextBox 8">
            <a:extLst>
              <a:ext uri="{FF2B5EF4-FFF2-40B4-BE49-F238E27FC236}">
                <a16:creationId xmlns:a16="http://schemas.microsoft.com/office/drawing/2014/main" id="{21874BF0-025B-5F9E-BE5D-2C101041E16C}"/>
              </a:ext>
            </a:extLst>
          </p:cNvPr>
          <p:cNvSpPr txBox="1"/>
          <p:nvPr/>
        </p:nvSpPr>
        <p:spPr>
          <a:xfrm>
            <a:off x="0" y="845129"/>
            <a:ext cx="6414655" cy="3539430"/>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54  State the general trend for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atomic radius of the first seven elements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in Period 3 when considered in order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from left to right.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The period trend for atomic radius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is decreasing.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66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E37F63-2AB5-47EF-A477-167CAFA11B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  Atoms of which element in Group 15 have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greatest electronegativity?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As </a:t>
            </a:r>
          </a:p>
          <a:p>
            <a:pPr marL="742950" indent="-742950">
              <a:buAutoNum type="arabicParenBoth"/>
            </a:pPr>
            <a:r>
              <a:rPr lang="en-US" sz="3600" dirty="0">
                <a:latin typeface="Times New Roman" panose="02020603050405020304" pitchFamily="18" charset="0"/>
                <a:cs typeface="Times New Roman" panose="02020603050405020304" pitchFamily="18" charset="0"/>
              </a:rPr>
              <a:t>Bi</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N</a:t>
            </a:r>
          </a:p>
          <a:p>
            <a:pPr marL="742950" indent="-742950">
              <a:buAutoNum type="arabicParenBoth"/>
            </a:pPr>
            <a:r>
              <a:rPr lang="en-US" sz="3600" dirty="0">
                <a:latin typeface="Times New Roman" panose="02020603050405020304" pitchFamily="18" charset="0"/>
                <a:cs typeface="Times New Roman" panose="02020603050405020304" pitchFamily="18" charset="0"/>
              </a:rPr>
              <a:t>P</a:t>
            </a:r>
          </a:p>
        </p:txBody>
      </p:sp>
      <p:graphicFrame>
        <p:nvGraphicFramePr>
          <p:cNvPr id="3" name="Table 3">
            <a:extLst>
              <a:ext uri="{FF2B5EF4-FFF2-40B4-BE49-F238E27FC236}">
                <a16:creationId xmlns:a16="http://schemas.microsoft.com/office/drawing/2014/main" id="{70B6617E-2EEC-21BB-45C1-1E91381F3125}"/>
              </a:ext>
            </a:extLst>
          </p:cNvPr>
          <p:cNvGraphicFramePr>
            <a:graphicFrameLocks noGrp="1"/>
          </p:cNvGraphicFramePr>
          <p:nvPr>
            <p:extLst>
              <p:ext uri="{D42A27DB-BD31-4B8C-83A1-F6EECF244321}">
                <p14:modId xmlns:p14="http://schemas.microsoft.com/office/powerpoint/2010/main" val="2633735468"/>
              </p:ext>
            </p:extLst>
          </p:nvPr>
        </p:nvGraphicFramePr>
        <p:xfrm>
          <a:off x="4890655" y="1481584"/>
          <a:ext cx="4197927" cy="2651760"/>
        </p:xfrm>
        <a:graphic>
          <a:graphicData uri="http://schemas.openxmlformats.org/drawingml/2006/table">
            <a:tbl>
              <a:tblPr firstRow="1" bandRow="1">
                <a:tableStyleId>{5C22544A-7EE6-4342-B048-85BDC9FD1C3A}</a:tableStyleId>
              </a:tblPr>
              <a:tblGrid>
                <a:gridCol w="1440872">
                  <a:extLst>
                    <a:ext uri="{9D8B030D-6E8A-4147-A177-3AD203B41FA5}">
                      <a16:colId xmlns:a16="http://schemas.microsoft.com/office/drawing/2014/main" val="3630384661"/>
                    </a:ext>
                  </a:extLst>
                </a:gridCol>
                <a:gridCol w="2757055">
                  <a:extLst>
                    <a:ext uri="{9D8B030D-6E8A-4147-A177-3AD203B41FA5}">
                      <a16:colId xmlns:a16="http://schemas.microsoft.com/office/drawing/2014/main" val="2427196111"/>
                    </a:ext>
                  </a:extLst>
                </a:gridCol>
              </a:tblGrid>
              <a:tr h="0">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Atoms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Electronegativity</a:t>
                      </a:r>
                    </a:p>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 values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6941432"/>
                  </a:ext>
                </a:extLst>
              </a:tr>
              <a:tr h="0">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As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552058"/>
                  </a:ext>
                </a:extLst>
              </a:tr>
              <a:tr h="0">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Bi</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1.9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2047716"/>
                  </a:ext>
                </a:extLst>
              </a:tr>
              <a:tr h="0">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3.0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204509"/>
                  </a:ext>
                </a:extLst>
              </a:tr>
              <a:tr h="0">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1912569"/>
                  </a:ext>
                </a:extLst>
              </a:tr>
            </a:tbl>
          </a:graphicData>
        </a:graphic>
      </p:graphicFrame>
      <p:sp>
        <p:nvSpPr>
          <p:cNvPr id="4" name="TextBox 3">
            <a:extLst>
              <a:ext uri="{FF2B5EF4-FFF2-40B4-BE49-F238E27FC236}">
                <a16:creationId xmlns:a16="http://schemas.microsoft.com/office/drawing/2014/main" id="{AED3AEE6-D0D7-E757-A4C6-B62A32443A4B}"/>
              </a:ext>
            </a:extLst>
          </p:cNvPr>
          <p:cNvSpPr txBox="1"/>
          <p:nvPr/>
        </p:nvSpPr>
        <p:spPr>
          <a:xfrm>
            <a:off x="1" y="4545419"/>
            <a:ext cx="12191999"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first make a chart, then take out table S and put the electronegativity values in order, and LOOK.  Put your finger into the right box.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Note – these are not in order top to bottom, they hate you and want you to guess.  It’s N.   </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934326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F8C66-1078-9518-57CF-DC2BFD421251}"/>
              </a:ext>
            </a:extLst>
          </p:cNvPr>
          <p:cNvSpPr txBox="1"/>
          <p:nvPr/>
        </p:nvSpPr>
        <p:spPr>
          <a:xfrm>
            <a:off x="0" y="1"/>
            <a:ext cx="12192000" cy="430887"/>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graph represents the atomic radii of the elements in Period 3 on the Periodic Table of the Elements</a:t>
            </a:r>
            <a:endParaRPr lang="en-US" sz="2200" dirty="0"/>
          </a:p>
        </p:txBody>
      </p:sp>
      <p:pic>
        <p:nvPicPr>
          <p:cNvPr id="5" name="Picture 4" descr="Chart, scatter chart&#10;&#10;Description automatically generated">
            <a:extLst>
              <a:ext uri="{FF2B5EF4-FFF2-40B4-BE49-F238E27FC236}">
                <a16:creationId xmlns:a16="http://schemas.microsoft.com/office/drawing/2014/main" id="{7F5F6CE8-A485-21BE-C0FB-5A62A491EFE0}"/>
              </a:ext>
            </a:extLst>
          </p:cNvPr>
          <p:cNvPicPr>
            <a:picLocks noChangeAspect="1"/>
          </p:cNvPicPr>
          <p:nvPr/>
        </p:nvPicPr>
        <p:blipFill rotWithShape="1">
          <a:blip r:embed="rId2">
            <a:extLst>
              <a:ext uri="{28A0092B-C50C-407E-A947-70E740481C1C}">
                <a14:useLocalDpi xmlns:a14="http://schemas.microsoft.com/office/drawing/2010/main" val="0"/>
              </a:ext>
            </a:extLst>
          </a:blip>
          <a:srcRect r="4216"/>
          <a:stretch/>
        </p:blipFill>
        <p:spPr>
          <a:xfrm>
            <a:off x="6498407" y="946522"/>
            <a:ext cx="5665891" cy="5772927"/>
          </a:xfrm>
          <a:prstGeom prst="rect">
            <a:avLst/>
          </a:prstGeom>
        </p:spPr>
      </p:pic>
      <p:sp>
        <p:nvSpPr>
          <p:cNvPr id="9" name="TextBox 8">
            <a:extLst>
              <a:ext uri="{FF2B5EF4-FFF2-40B4-BE49-F238E27FC236}">
                <a16:creationId xmlns:a16="http://schemas.microsoft.com/office/drawing/2014/main" id="{21874BF0-025B-5F9E-BE5D-2C101041E16C}"/>
              </a:ext>
            </a:extLst>
          </p:cNvPr>
          <p:cNvSpPr txBox="1"/>
          <p:nvPr/>
        </p:nvSpPr>
        <p:spPr>
          <a:xfrm>
            <a:off x="0" y="845129"/>
            <a:ext cx="6414655" cy="5693866"/>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55 State, in terms of valence electrons,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why aluminum and sulfur have different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chemical properties.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This answer has nothing to do with the graph.  Aluminum has 3 valence electrons and makes +3 cations when it loses electrons to react with nonmetals.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Sulfur has 6 valence electrons, and it gains electrons to make -2 anions when it reacts with metals.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6125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F8C66-1078-9518-57CF-DC2BFD421251}"/>
              </a:ext>
            </a:extLst>
          </p:cNvPr>
          <p:cNvSpPr txBox="1"/>
          <p:nvPr/>
        </p:nvSpPr>
        <p:spPr>
          <a:xfrm>
            <a:off x="0" y="1"/>
            <a:ext cx="12192000" cy="430887"/>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graph represents the atomic radii of the elements in Period 3 on the Periodic Table of the Elements</a:t>
            </a:r>
            <a:endParaRPr lang="en-US" sz="2200" dirty="0"/>
          </a:p>
        </p:txBody>
      </p:sp>
      <p:pic>
        <p:nvPicPr>
          <p:cNvPr id="5" name="Picture 4" descr="Chart, scatter chart&#10;&#10;Description automatically generated">
            <a:extLst>
              <a:ext uri="{FF2B5EF4-FFF2-40B4-BE49-F238E27FC236}">
                <a16:creationId xmlns:a16="http://schemas.microsoft.com/office/drawing/2014/main" id="{7F5F6CE8-A485-21BE-C0FB-5A62A491EFE0}"/>
              </a:ext>
            </a:extLst>
          </p:cNvPr>
          <p:cNvPicPr>
            <a:picLocks noChangeAspect="1"/>
          </p:cNvPicPr>
          <p:nvPr/>
        </p:nvPicPr>
        <p:blipFill rotWithShape="1">
          <a:blip r:embed="rId2">
            <a:extLst>
              <a:ext uri="{28A0092B-C50C-407E-A947-70E740481C1C}">
                <a14:useLocalDpi xmlns:a14="http://schemas.microsoft.com/office/drawing/2010/main" val="0"/>
              </a:ext>
            </a:extLst>
          </a:blip>
          <a:srcRect r="4216"/>
          <a:stretch/>
        </p:blipFill>
        <p:spPr>
          <a:xfrm>
            <a:off x="6498407" y="946522"/>
            <a:ext cx="5665891" cy="5772927"/>
          </a:xfrm>
          <a:prstGeom prst="rect">
            <a:avLst/>
          </a:prstGeom>
        </p:spPr>
      </p:pic>
      <p:sp>
        <p:nvSpPr>
          <p:cNvPr id="9" name="TextBox 8">
            <a:extLst>
              <a:ext uri="{FF2B5EF4-FFF2-40B4-BE49-F238E27FC236}">
                <a16:creationId xmlns:a16="http://schemas.microsoft.com/office/drawing/2014/main" id="{21874BF0-025B-5F9E-BE5D-2C101041E16C}"/>
              </a:ext>
            </a:extLst>
          </p:cNvPr>
          <p:cNvSpPr txBox="1"/>
          <p:nvPr/>
        </p:nvSpPr>
        <p:spPr>
          <a:xfrm>
            <a:off x="0" y="845129"/>
            <a:ext cx="6414655" cy="5016758"/>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56  Identify the element in Period 3 that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reacts with oxygen to form an ionic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compound represented by X in the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formula X</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400" i="1" dirty="0">
                <a:solidFill>
                  <a:srgbClr val="FF0000"/>
                </a:solidFill>
                <a:latin typeface="Times New Roman" panose="02020603050405020304" pitchFamily="18" charset="0"/>
                <a:cs typeface="Times New Roman" panose="02020603050405020304" pitchFamily="18" charset="0"/>
              </a:rPr>
              <a:t>This also has nothing to do with the graph.  </a:t>
            </a:r>
            <a:br>
              <a:rPr lang="en-US" sz="2400" i="1" dirty="0">
                <a:solidFill>
                  <a:srgbClr val="FF0000"/>
                </a:solidFill>
                <a:latin typeface="Times New Roman" panose="02020603050405020304" pitchFamily="18" charset="0"/>
                <a:cs typeface="Times New Roman" panose="02020603050405020304" pitchFamily="18" charset="0"/>
              </a:rPr>
            </a:br>
            <a:r>
              <a:rPr lang="en-US" sz="2400" i="1" dirty="0">
                <a:solidFill>
                  <a:srgbClr val="FF0000"/>
                </a:solidFill>
                <a:latin typeface="Times New Roman" panose="02020603050405020304" pitchFamily="18" charset="0"/>
                <a:cs typeface="Times New Roman" panose="02020603050405020304" pitchFamily="18" charset="0"/>
              </a:rPr>
              <a:t>Oxygen makes only a -2 anion, so for it to be </a:t>
            </a:r>
            <a:br>
              <a:rPr lang="en-US" sz="2400" i="1" dirty="0">
                <a:solidFill>
                  <a:srgbClr val="FF0000"/>
                </a:solidFill>
                <a:latin typeface="Times New Roman" panose="02020603050405020304" pitchFamily="18" charset="0"/>
                <a:cs typeface="Times New Roman" panose="02020603050405020304" pitchFamily="18" charset="0"/>
              </a:rPr>
            </a:br>
            <a:r>
              <a:rPr lang="en-US" sz="2400" i="1" dirty="0">
                <a:solidFill>
                  <a:srgbClr val="FF0000"/>
                </a:solidFill>
                <a:latin typeface="Times New Roman" panose="02020603050405020304" pitchFamily="18" charset="0"/>
                <a:cs typeface="Times New Roman" panose="02020603050405020304" pitchFamily="18" charset="0"/>
              </a:rPr>
              <a:t>in a 2:1 ratio in a compound, </a:t>
            </a:r>
            <a:br>
              <a:rPr lang="en-US" sz="2400" i="1" dirty="0">
                <a:solidFill>
                  <a:srgbClr val="FF0000"/>
                </a:solidFill>
                <a:latin typeface="Times New Roman" panose="02020603050405020304" pitchFamily="18" charset="0"/>
                <a:cs typeface="Times New Roman" panose="02020603050405020304" pitchFamily="18" charset="0"/>
              </a:rPr>
            </a:br>
            <a:r>
              <a:rPr lang="en-US" sz="2400" i="1" dirty="0">
                <a:solidFill>
                  <a:srgbClr val="FF0000"/>
                </a:solidFill>
                <a:latin typeface="Times New Roman" panose="02020603050405020304" pitchFamily="18" charset="0"/>
                <a:cs typeface="Times New Roman" panose="02020603050405020304" pitchFamily="18" charset="0"/>
              </a:rPr>
              <a:t>the cation would have to be +1.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In Period 3, the only +1 cation is Na.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Check:  Na</a:t>
            </a:r>
            <a:r>
              <a:rPr lang="en-US" sz="2800" baseline="30000" dirty="0">
                <a:solidFill>
                  <a:srgbClr val="FF0000"/>
                </a:solidFill>
                <a:latin typeface="Times New Roman" panose="02020603050405020304" pitchFamily="18" charset="0"/>
                <a:cs typeface="Times New Roman" panose="02020603050405020304" pitchFamily="18" charset="0"/>
              </a:rPr>
              <a:t>+1  </a:t>
            </a:r>
            <a:r>
              <a:rPr lang="en-US" sz="2800" dirty="0">
                <a:solidFill>
                  <a:srgbClr val="FF0000"/>
                </a:solidFill>
                <a:latin typeface="Times New Roman" panose="02020603050405020304" pitchFamily="18" charset="0"/>
                <a:cs typeface="Times New Roman" panose="02020603050405020304" pitchFamily="18" charset="0"/>
              </a:rPr>
              <a:t>and O</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makes Na</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O.   </a:t>
            </a:r>
          </a:p>
        </p:txBody>
      </p:sp>
    </p:spTree>
    <p:extLst>
      <p:ext uri="{BB962C8B-B14F-4D97-AF65-F5344CB8AC3E}">
        <p14:creationId xmlns:p14="http://schemas.microsoft.com/office/powerpoint/2010/main" val="32227503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AC8747-FFA0-3998-2102-964A27A9A929}"/>
              </a:ext>
            </a:extLst>
          </p:cNvPr>
          <p:cNvSpPr txBox="1"/>
          <p:nvPr/>
        </p:nvSpPr>
        <p:spPr>
          <a:xfrm>
            <a:off x="0" y="0"/>
            <a:ext cx="12192000" cy="6186309"/>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Lithium, beryllium, boron, and fluorine are four elements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in Period 2 on the Periodic Table.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57  State, in terms of electrons, why the radius of a Be</a:t>
            </a:r>
            <a:r>
              <a:rPr lang="en-US" sz="3600" baseline="30000" dirty="0">
                <a:latin typeface="Times New Roman" panose="02020603050405020304" pitchFamily="18" charset="0"/>
                <a:cs typeface="Times New Roman" panose="02020603050405020304" pitchFamily="18" charset="0"/>
              </a:rPr>
              <a:t>+2 </a:t>
            </a:r>
            <a:r>
              <a:rPr lang="en-US" sz="3600" dirty="0">
                <a:latin typeface="Times New Roman" panose="02020603050405020304" pitchFamily="18" charset="0"/>
                <a:cs typeface="Times New Roman" panose="02020603050405020304" pitchFamily="18" charset="0"/>
              </a:rPr>
              <a:t>ion is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smaller than the radius of a Be atom.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Be</a:t>
            </a:r>
            <a:r>
              <a:rPr lang="en-US" sz="3600" baseline="30000" dirty="0">
                <a:solidFill>
                  <a:srgbClr val="FF0000"/>
                </a:solidFill>
                <a:latin typeface="Times New Roman" panose="02020603050405020304" pitchFamily="18" charset="0"/>
                <a:cs typeface="Times New Roman" panose="02020603050405020304" pitchFamily="18" charset="0"/>
              </a:rPr>
              <a:t>+2</a:t>
            </a:r>
            <a:r>
              <a:rPr lang="en-US" sz="3600" dirty="0">
                <a:solidFill>
                  <a:srgbClr val="FF0000"/>
                </a:solidFill>
                <a:latin typeface="Times New Roman" panose="02020603050405020304" pitchFamily="18" charset="0"/>
                <a:cs typeface="Times New Roman" panose="02020603050405020304" pitchFamily="18" charset="0"/>
              </a:rPr>
              <a:t> “loses” two electrons when it’s a cation, it has just 1 orbital.</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Be the atom has 2 electron orbitals and LESS ELECTRONS than the atom does.  The ATOM IS BIGGER than the cation, because it has MORE ELECTRONS that take up 2 orbitals.  </a:t>
            </a:r>
          </a:p>
        </p:txBody>
      </p:sp>
    </p:spTree>
    <p:extLst>
      <p:ext uri="{BB962C8B-B14F-4D97-AF65-F5344CB8AC3E}">
        <p14:creationId xmlns:p14="http://schemas.microsoft.com/office/powerpoint/2010/main" val="286757703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AC8747-FFA0-3998-2102-964A27A9A929}"/>
              </a:ext>
            </a:extLst>
          </p:cNvPr>
          <p:cNvSpPr txBox="1"/>
          <p:nvPr/>
        </p:nvSpPr>
        <p:spPr>
          <a:xfrm>
            <a:off x="0" y="0"/>
            <a:ext cx="12192000" cy="4832092"/>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Lithium, beryllium, boron, and fluorine are four elements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in Period 2 on the Periodic Table.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58  Draw a Lewis electron-dot diagram for an atom of boron.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200" i="1" dirty="0">
                <a:solidFill>
                  <a:srgbClr val="FF0000"/>
                </a:solidFill>
                <a:latin typeface="Times New Roman" panose="02020603050405020304" pitchFamily="18" charset="0"/>
                <a:cs typeface="Times New Roman" panose="02020603050405020304" pitchFamily="18" charset="0"/>
              </a:rPr>
              <a:t>One of my favorite ever repeated questions.  Boron (rhymes with) has </a:t>
            </a:r>
            <a:br>
              <a:rPr lang="en-US" sz="3200" i="1" dirty="0">
                <a:solidFill>
                  <a:srgbClr val="FF0000"/>
                </a:solidFill>
                <a:latin typeface="Times New Roman" panose="02020603050405020304" pitchFamily="18" charset="0"/>
                <a:cs typeface="Times New Roman" panose="02020603050405020304" pitchFamily="18" charset="0"/>
              </a:rPr>
            </a:br>
            <a:r>
              <a:rPr lang="en-US" sz="3200" i="1" dirty="0">
                <a:solidFill>
                  <a:srgbClr val="FF0000"/>
                </a:solidFill>
                <a:latin typeface="Times New Roman" panose="02020603050405020304" pitchFamily="18" charset="0"/>
                <a:cs typeface="Times New Roman" panose="02020603050405020304" pitchFamily="18" charset="0"/>
              </a:rPr>
              <a:t>a total of 5 electrons in a 2-3 electron orbital configuration.  </a:t>
            </a:r>
            <a:br>
              <a:rPr lang="en-US" sz="3200" i="1" dirty="0">
                <a:solidFill>
                  <a:srgbClr val="FF0000"/>
                </a:solidFill>
                <a:latin typeface="Times New Roman" panose="02020603050405020304" pitchFamily="18" charset="0"/>
                <a:cs typeface="Times New Roman" panose="02020603050405020304" pitchFamily="18" charset="0"/>
              </a:rPr>
            </a:br>
            <a:r>
              <a:rPr lang="en-US" sz="3200" i="1" dirty="0">
                <a:solidFill>
                  <a:srgbClr val="FF0000"/>
                </a:solidFill>
                <a:latin typeface="Times New Roman" panose="02020603050405020304" pitchFamily="18" charset="0"/>
                <a:cs typeface="Times New Roman" panose="02020603050405020304" pitchFamily="18" charset="0"/>
              </a:rPr>
              <a:t>They want you to draw five dots around the “B”, but you only draw </a:t>
            </a:r>
            <a:br>
              <a:rPr lang="en-US" sz="3200" i="1" dirty="0">
                <a:solidFill>
                  <a:srgbClr val="FF0000"/>
                </a:solidFill>
                <a:latin typeface="Times New Roman" panose="02020603050405020304" pitchFamily="18" charset="0"/>
                <a:cs typeface="Times New Roman" panose="02020603050405020304" pitchFamily="18" charset="0"/>
              </a:rPr>
            </a:br>
            <a:r>
              <a:rPr lang="en-US" sz="3200" i="1" dirty="0">
                <a:solidFill>
                  <a:srgbClr val="FF0000"/>
                </a:solidFill>
                <a:latin typeface="Times New Roman" panose="02020603050405020304" pitchFamily="18" charset="0"/>
                <a:cs typeface="Times New Roman" panose="02020603050405020304" pitchFamily="18" charset="0"/>
              </a:rPr>
              <a:t>the valence electrons, 3 dots!   </a:t>
            </a:r>
            <a:endParaRPr lang="en-US" sz="3600" i="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The three dots in the Lewis dot diagram for boron indicates that it. Please  help - Brainly.com">
            <a:extLst>
              <a:ext uri="{FF2B5EF4-FFF2-40B4-BE49-F238E27FC236}">
                <a16:creationId xmlns:a16="http://schemas.microsoft.com/office/drawing/2014/main" id="{FF83E171-ED88-2CF0-12DF-2E0285D5F5B1}"/>
              </a:ext>
            </a:extLst>
          </p:cNvPr>
          <p:cNvPicPr>
            <a:picLocks noChangeAspect="1" noChangeArrowheads="1"/>
          </p:cNvPicPr>
          <p:nvPr/>
        </p:nvPicPr>
        <p:blipFill rotWithShape="1">
          <a:blip r:embed="rId2">
            <a:duotone>
              <a:prstClr val="black"/>
              <a:schemeClr val="accent2">
                <a:tint val="45000"/>
                <a:satMod val="400000"/>
              </a:schemeClr>
            </a:duotone>
            <a:extLst>
              <a:ext uri="{28A0092B-C50C-407E-A947-70E740481C1C}">
                <a14:useLocalDpi xmlns:a14="http://schemas.microsoft.com/office/drawing/2010/main" val="0"/>
              </a:ext>
            </a:extLst>
          </a:blip>
          <a:srcRect l="14891" t="17910" r="9829" b="19195"/>
          <a:stretch/>
        </p:blipFill>
        <p:spPr bwMode="auto">
          <a:xfrm>
            <a:off x="6378766" y="4715219"/>
            <a:ext cx="1663548" cy="1299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4054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6979CD-145A-8761-7090-B44E065D284D}"/>
              </a:ext>
            </a:extLst>
          </p:cNvPr>
          <p:cNvSpPr txBox="1"/>
          <p:nvPr/>
        </p:nvSpPr>
        <p:spPr>
          <a:xfrm>
            <a:off x="0" y="0"/>
            <a:ext cx="12192000" cy="954107"/>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The incomplete equation below represents a reaction between 2-butene and hydrogen in the presence of a catalyst, producing one compound, X.</a:t>
            </a:r>
          </a:p>
        </p:txBody>
      </p:sp>
      <p:sp>
        <p:nvSpPr>
          <p:cNvPr id="5" name="TextBox 4">
            <a:extLst>
              <a:ext uri="{FF2B5EF4-FFF2-40B4-BE49-F238E27FC236}">
                <a16:creationId xmlns:a16="http://schemas.microsoft.com/office/drawing/2014/main" id="{5E1E6D6D-CAB6-EDCB-DC63-6CAD8DE84F0A}"/>
              </a:ext>
            </a:extLst>
          </p:cNvPr>
          <p:cNvSpPr txBox="1"/>
          <p:nvPr/>
        </p:nvSpPr>
        <p:spPr>
          <a:xfrm>
            <a:off x="-13855" y="3995678"/>
            <a:ext cx="12157364" cy="1754326"/>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59  Explain, in terms of molecular formulas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structural formulas, why 1-butene is an isomer of 2-butene.</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pic>
        <p:nvPicPr>
          <p:cNvPr id="7" name="Picture 6" descr="Chart&#10;&#10;Description automatically generated">
            <a:extLst>
              <a:ext uri="{FF2B5EF4-FFF2-40B4-BE49-F238E27FC236}">
                <a16:creationId xmlns:a16="http://schemas.microsoft.com/office/drawing/2014/main" id="{22348563-90D1-A657-6585-A09F956707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81" y="1113926"/>
            <a:ext cx="8441859" cy="3028584"/>
          </a:xfrm>
          <a:prstGeom prst="rect">
            <a:avLst/>
          </a:prstGeom>
        </p:spPr>
      </p:pic>
    </p:spTree>
    <p:extLst>
      <p:ext uri="{BB962C8B-B14F-4D97-AF65-F5344CB8AC3E}">
        <p14:creationId xmlns:p14="http://schemas.microsoft.com/office/powerpoint/2010/main" val="413092034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6979CD-145A-8761-7090-B44E065D284D}"/>
              </a:ext>
            </a:extLst>
          </p:cNvPr>
          <p:cNvSpPr txBox="1"/>
          <p:nvPr/>
        </p:nvSpPr>
        <p:spPr>
          <a:xfrm>
            <a:off x="0" y="0"/>
            <a:ext cx="12192000" cy="954107"/>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The incomplete equation below represents a reaction between 2-butene and hydrogen in the presence of a catalyst, producing one compound, X.</a:t>
            </a:r>
          </a:p>
        </p:txBody>
      </p:sp>
      <p:sp>
        <p:nvSpPr>
          <p:cNvPr id="5" name="TextBox 4">
            <a:extLst>
              <a:ext uri="{FF2B5EF4-FFF2-40B4-BE49-F238E27FC236}">
                <a16:creationId xmlns:a16="http://schemas.microsoft.com/office/drawing/2014/main" id="{5E1E6D6D-CAB6-EDCB-DC63-6CAD8DE84F0A}"/>
              </a:ext>
            </a:extLst>
          </p:cNvPr>
          <p:cNvSpPr txBox="1"/>
          <p:nvPr/>
        </p:nvSpPr>
        <p:spPr>
          <a:xfrm>
            <a:off x="0" y="3233862"/>
            <a:ext cx="12157364" cy="2862322"/>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59  Explain, in terms of molecular formulas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structural formulas, why 1-butene is an isomer of 2-butene.</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1-butene is shown above at left.  2-butene is at right.  Isomers have the same exact atoms (here, 3 carbons &amp; 8 hydrogens), the only difference is the location of the double bond.  </a:t>
            </a:r>
            <a:r>
              <a:rPr lang="en-US" sz="3600" dirty="0">
                <a:latin typeface="Times New Roman" panose="02020603050405020304" pitchFamily="18" charset="0"/>
                <a:cs typeface="Times New Roman" panose="02020603050405020304" pitchFamily="18" charset="0"/>
              </a:rPr>
              <a:t> </a:t>
            </a:r>
          </a:p>
        </p:txBody>
      </p:sp>
      <p:pic>
        <p:nvPicPr>
          <p:cNvPr id="1026" name="Picture 2" descr="Alkenes - an overview | ScienceDirect Topics">
            <a:extLst>
              <a:ext uri="{FF2B5EF4-FFF2-40B4-BE49-F238E27FC236}">
                <a16:creationId xmlns:a16="http://schemas.microsoft.com/office/drawing/2014/main" id="{4BA0DCF6-4402-9E5C-1535-E5DA6B0355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30" t="-2689" r="-505" b="38042"/>
          <a:stretch/>
        </p:blipFill>
        <p:spPr bwMode="auto">
          <a:xfrm>
            <a:off x="1330035" y="1408093"/>
            <a:ext cx="7283535" cy="1593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6042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6979CD-145A-8761-7090-B44E065D284D}"/>
              </a:ext>
            </a:extLst>
          </p:cNvPr>
          <p:cNvSpPr txBox="1"/>
          <p:nvPr/>
        </p:nvSpPr>
        <p:spPr>
          <a:xfrm>
            <a:off x="0" y="0"/>
            <a:ext cx="12192000" cy="954107"/>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The incomplete equation below represents a reaction between 2-butene and hydrogen in the presence of a catalyst, producing one compound, X.</a:t>
            </a:r>
          </a:p>
        </p:txBody>
      </p:sp>
      <p:pic>
        <p:nvPicPr>
          <p:cNvPr id="7" name="Picture 6" descr="Chart&#10;&#10;Description automatically generated">
            <a:extLst>
              <a:ext uri="{FF2B5EF4-FFF2-40B4-BE49-F238E27FC236}">
                <a16:creationId xmlns:a16="http://schemas.microsoft.com/office/drawing/2014/main" id="{22348563-90D1-A657-6585-A09F956707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781" y="1113926"/>
            <a:ext cx="8441859" cy="3028584"/>
          </a:xfrm>
          <a:prstGeom prst="rect">
            <a:avLst/>
          </a:prstGeom>
        </p:spPr>
      </p:pic>
      <p:sp>
        <p:nvSpPr>
          <p:cNvPr id="5" name="TextBox 4">
            <a:extLst>
              <a:ext uri="{FF2B5EF4-FFF2-40B4-BE49-F238E27FC236}">
                <a16:creationId xmlns:a16="http://schemas.microsoft.com/office/drawing/2014/main" id="{5E1E6D6D-CAB6-EDCB-DC63-6CAD8DE84F0A}"/>
              </a:ext>
            </a:extLst>
          </p:cNvPr>
          <p:cNvSpPr txBox="1"/>
          <p:nvPr/>
        </p:nvSpPr>
        <p:spPr>
          <a:xfrm>
            <a:off x="131618" y="3531183"/>
            <a:ext cx="12157364" cy="1754326"/>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60  Draw a structural formula for the missing product, X,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equation.  </a:t>
            </a:r>
            <a:r>
              <a:rPr lang="en-US" sz="3600" dirty="0">
                <a:solidFill>
                  <a:srgbClr val="FF0000"/>
                </a:solidFill>
                <a:latin typeface="Times New Roman" panose="02020603050405020304" pitchFamily="18" charset="0"/>
                <a:cs typeface="Times New Roman" panose="02020603050405020304" pitchFamily="18" charset="0"/>
              </a:rPr>
              <a:t>This is an addition reaction; the 2 H atoms</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fill in where the double bond opens.  It forms butane.  </a:t>
            </a:r>
            <a:endParaRPr lang="en-US" sz="3600" dirty="0">
              <a:latin typeface="Times New Roman" panose="02020603050405020304" pitchFamily="18" charset="0"/>
              <a:cs typeface="Times New Roman" panose="02020603050405020304" pitchFamily="18" charset="0"/>
            </a:endParaRPr>
          </a:p>
        </p:txBody>
      </p:sp>
      <p:pic>
        <p:nvPicPr>
          <p:cNvPr id="2050" name="Picture 2" descr="Butane - Wikipedia">
            <a:extLst>
              <a:ext uri="{FF2B5EF4-FFF2-40B4-BE49-F238E27FC236}">
                <a16:creationId xmlns:a16="http://schemas.microsoft.com/office/drawing/2014/main" id="{0A539471-25DC-19A9-9410-FD75C22F7C19}"/>
              </a:ext>
            </a:extLst>
          </p:cNvPr>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508731" y="5285509"/>
            <a:ext cx="3990542"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1000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400109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61  State the number of significant figures used to express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volume of the HCl</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solution. </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229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5109091"/>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61  State the number of significant figures used to express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volume of the HCl</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solution.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24.0 mL is </a:t>
            </a:r>
            <a:r>
              <a:rPr lang="en-US" sz="3600" dirty="0">
                <a:solidFill>
                  <a:srgbClr val="FF0000"/>
                </a:solidFill>
                <a:latin typeface="Times New Roman" panose="02020603050405020304" pitchFamily="18" charset="0"/>
                <a:cs typeface="Times New Roman" panose="02020603050405020304" pitchFamily="18" charset="0"/>
              </a:rPr>
              <a:t>three SF</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62578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400109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62  Identify the negative ion in the NaOH</a:t>
            </a:r>
            <a:r>
              <a:rPr lang="en-US" sz="3600" baseline="-25000" dirty="0">
                <a:latin typeface="Times New Roman" panose="02020603050405020304" pitchFamily="18" charset="0"/>
                <a:cs typeface="Times New Roman" panose="02020603050405020304" pitchFamily="18" charset="0"/>
              </a:rPr>
              <a:t> (AQ)</a:t>
            </a:r>
            <a:r>
              <a:rPr lang="en-US" sz="3600" dirty="0">
                <a:latin typeface="Times New Roman" panose="02020603050405020304" pitchFamily="18" charset="0"/>
                <a:cs typeface="Times New Roman" panose="02020603050405020304" pitchFamily="18" charset="0"/>
              </a:rPr>
              <a:t> used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titration. </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7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51A225-922E-F072-967C-3028EBC7FB20}"/>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6  Which term represents the simplest whole number ratio of</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of the elements in a compound?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atomic mass </a:t>
            </a:r>
          </a:p>
          <a:p>
            <a:pPr marL="742950" indent="-742950">
              <a:buAutoNum type="arabicParenBoth"/>
            </a:pPr>
            <a:r>
              <a:rPr lang="en-US" sz="3600" dirty="0">
                <a:latin typeface="Times New Roman" panose="02020603050405020304" pitchFamily="18" charset="0"/>
                <a:cs typeface="Times New Roman" panose="02020603050405020304" pitchFamily="18" charset="0"/>
              </a:rPr>
              <a:t>formula mass</a:t>
            </a:r>
          </a:p>
          <a:p>
            <a:pPr marL="742950" indent="-742950">
              <a:buAutoNum type="arabicParenBoth"/>
            </a:pPr>
            <a:r>
              <a:rPr lang="en-US" sz="3600" dirty="0">
                <a:latin typeface="Times New Roman" panose="02020603050405020304" pitchFamily="18" charset="0"/>
                <a:cs typeface="Times New Roman" panose="02020603050405020304" pitchFamily="18" charset="0"/>
              </a:rPr>
              <a:t>empirical formula </a:t>
            </a:r>
          </a:p>
          <a:p>
            <a:pPr marL="742950" indent="-742950">
              <a:buAutoNum type="arabicParenBoth"/>
            </a:pPr>
            <a:r>
              <a:rPr lang="en-US" sz="3600" dirty="0">
                <a:latin typeface="Times New Roman" panose="02020603050405020304" pitchFamily="18" charset="0"/>
                <a:cs typeface="Times New Roman" panose="02020603050405020304" pitchFamily="18" charset="0"/>
              </a:rPr>
              <a:t>structural formula</a:t>
            </a:r>
          </a:p>
        </p:txBody>
      </p:sp>
    </p:spTree>
    <p:extLst>
      <p:ext uri="{BB962C8B-B14F-4D97-AF65-F5344CB8AC3E}">
        <p14:creationId xmlns:p14="http://schemas.microsoft.com/office/powerpoint/2010/main" val="79699784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5109091"/>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62  Identify the negative ion in the NaOH</a:t>
            </a:r>
            <a:r>
              <a:rPr lang="en-US" sz="3600" baseline="-25000" dirty="0">
                <a:latin typeface="Times New Roman" panose="02020603050405020304" pitchFamily="18" charset="0"/>
                <a:cs typeface="Times New Roman" panose="02020603050405020304" pitchFamily="18" charset="0"/>
              </a:rPr>
              <a:t> (AQ)</a:t>
            </a:r>
            <a:r>
              <a:rPr lang="en-US" sz="3600" dirty="0">
                <a:latin typeface="Times New Roman" panose="02020603050405020304" pitchFamily="18" charset="0"/>
                <a:cs typeface="Times New Roman" panose="02020603050405020304" pitchFamily="18" charset="0"/>
              </a:rPr>
              <a:t> used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titration.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NaOH forms from the Na</a:t>
            </a:r>
            <a:r>
              <a:rPr lang="en-US" sz="3600" baseline="30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and the </a:t>
            </a:r>
            <a:r>
              <a:rPr lang="en-US" sz="3600" dirty="0">
                <a:solidFill>
                  <a:srgbClr val="FF0000"/>
                </a:solidFill>
                <a:latin typeface="Times New Roman" panose="02020603050405020304" pitchFamily="18" charset="0"/>
                <a:cs typeface="Times New Roman" panose="02020603050405020304" pitchFamily="18" charset="0"/>
              </a:rPr>
              <a:t>OH</a:t>
            </a:r>
            <a:r>
              <a:rPr lang="en-US" sz="3600" baseline="30000" dirty="0">
                <a:solidFill>
                  <a:srgbClr val="FF0000"/>
                </a:solidFill>
                <a:latin typeface="Times New Roman" panose="02020603050405020304" pitchFamily="18" charset="0"/>
                <a:cs typeface="Times New Roman" panose="02020603050405020304" pitchFamily="18" charset="0"/>
              </a:rPr>
              <a:t>-1</a:t>
            </a:r>
            <a:r>
              <a:rPr lang="en-US" sz="3600" dirty="0">
                <a:solidFill>
                  <a:srgbClr val="FF0000"/>
                </a:solidFill>
                <a:latin typeface="Times New Roman" panose="02020603050405020304" pitchFamily="18" charset="0"/>
                <a:cs typeface="Times New Roman" panose="02020603050405020304" pitchFamily="18" charset="0"/>
              </a:rPr>
              <a:t> anion  </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36597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3816429"/>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63  Compare the number of moles of hydronium ions to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number of moles of hydroxide ions in the titration mixture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when the HCl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is exactly neutralized by the NaOH</a:t>
            </a:r>
            <a:r>
              <a:rPr lang="en-US" sz="3600" baseline="-25000" dirty="0">
                <a:latin typeface="Times New Roman" panose="02020603050405020304" pitchFamily="18" charset="0"/>
                <a:cs typeface="Times New Roman" panose="02020603050405020304" pitchFamily="18" charset="0"/>
              </a:rPr>
              <a:t>(AQ)</a:t>
            </a:r>
          </a:p>
        </p:txBody>
      </p:sp>
    </p:spTree>
    <p:extLst>
      <p:ext uri="{BB962C8B-B14F-4D97-AF65-F5344CB8AC3E}">
        <p14:creationId xmlns:p14="http://schemas.microsoft.com/office/powerpoint/2010/main" val="64184670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6278642"/>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63  Compare the number of moles of hydronium ions to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number of moles of hydroxide ions in the titration mixture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when the HCl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is exactly neutralized by the NaOH</a:t>
            </a:r>
            <a:r>
              <a:rPr lang="en-US" sz="3600" baseline="-25000" dirty="0">
                <a:latin typeface="Times New Roman" panose="02020603050405020304" pitchFamily="18" charset="0"/>
                <a:cs typeface="Times New Roman" panose="02020603050405020304" pitchFamily="18" charset="0"/>
              </a:rPr>
              <a:t>(AQ)</a:t>
            </a:r>
            <a:br>
              <a:rPr lang="en-US" sz="3600" baseline="-25000" dirty="0">
                <a:latin typeface="Times New Roman" panose="02020603050405020304" pitchFamily="18" charset="0"/>
                <a:cs typeface="Times New Roman" panose="02020603050405020304" pitchFamily="18" charset="0"/>
              </a:rPr>
            </a:br>
            <a:br>
              <a:rPr lang="en-US" sz="3600" baseline="-25000" dirty="0">
                <a:latin typeface="Times New Roman" panose="02020603050405020304" pitchFamily="18" charset="0"/>
                <a:cs typeface="Times New Roman" panose="02020603050405020304" pitchFamily="18" charset="0"/>
              </a:rPr>
            </a:br>
            <a:r>
              <a:rPr lang="en-US" sz="2800" i="1" dirty="0">
                <a:solidFill>
                  <a:srgbClr val="FF0000"/>
                </a:solidFill>
                <a:latin typeface="Times New Roman" panose="02020603050405020304" pitchFamily="18" charset="0"/>
                <a:cs typeface="Times New Roman" panose="02020603050405020304" pitchFamily="18" charset="0"/>
              </a:rPr>
              <a:t>Neutralization means that the acid ions and the base ions are exactly balanced.  </a:t>
            </a:r>
            <a:r>
              <a:rPr lang="en-US" sz="3600" dirty="0">
                <a:solidFill>
                  <a:srgbClr val="FF0000"/>
                </a:solidFill>
                <a:latin typeface="Times New Roman" panose="02020603050405020304" pitchFamily="18" charset="0"/>
                <a:cs typeface="Times New Roman" panose="02020603050405020304" pitchFamily="18" charset="0"/>
              </a:rPr>
              <a:t>The number of hydronium ions = the number of hydroxide ions.  </a:t>
            </a:r>
          </a:p>
          <a:p>
            <a:br>
              <a:rPr lang="en-US" sz="3600" dirty="0">
                <a:solidFill>
                  <a:srgbClr val="FF0000"/>
                </a:solidFill>
                <a:latin typeface="Times New Roman" panose="02020603050405020304" pitchFamily="18" charset="0"/>
                <a:cs typeface="Times New Roman" panose="02020603050405020304" pitchFamily="18" charset="0"/>
              </a:rPr>
            </a:br>
            <a:r>
              <a:rPr lang="en-US" sz="3200" i="1" dirty="0">
                <a:solidFill>
                  <a:srgbClr val="FF0000"/>
                </a:solidFill>
                <a:latin typeface="Times New Roman" panose="02020603050405020304" pitchFamily="18" charset="0"/>
                <a:cs typeface="Times New Roman" panose="02020603050405020304" pitchFamily="18" charset="0"/>
              </a:rPr>
              <a:t>(hydronium ions are comparable to H</a:t>
            </a:r>
            <a:r>
              <a:rPr lang="en-US" sz="3200" i="1" baseline="30000" dirty="0">
                <a:solidFill>
                  <a:srgbClr val="FF0000"/>
                </a:solidFill>
                <a:latin typeface="Times New Roman" panose="02020603050405020304" pitchFamily="18" charset="0"/>
                <a:cs typeface="Times New Roman" panose="02020603050405020304" pitchFamily="18" charset="0"/>
              </a:rPr>
              <a:t>+1</a:t>
            </a:r>
            <a:r>
              <a:rPr lang="en-US" sz="3200" i="1" dirty="0">
                <a:solidFill>
                  <a:srgbClr val="FF0000"/>
                </a:solidFill>
                <a:latin typeface="Times New Roman" panose="02020603050405020304" pitchFamily="18" charset="0"/>
                <a:cs typeface="Times New Roman" panose="02020603050405020304" pitchFamily="18" charset="0"/>
              </a:rPr>
              <a:t> cations in solution)</a:t>
            </a:r>
            <a:endParaRPr lang="en-US" sz="3600" i="1"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6868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6124754"/>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64  Complete the equation in your answer booklet for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neutralization reaction by writing a formula for each product.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You are given this in the answer booklet to fill in…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  NaOH</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     ___  +    ___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40074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6124754"/>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64  Complete the equation in your answer booklet for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neutralization reaction by writing a formula for each product.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You are given this in the answer booklet to fill in…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  NaOH</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     ___  +    ___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02127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6678751"/>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64  Complete the equation in your answer booklet for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neutralization reaction by writing a formula for each product.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You are given this in the answer booklet to fill in…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HCl</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NaOH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(AQ)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NaCl</a:t>
            </a:r>
            <a:r>
              <a:rPr lang="en-US" sz="3600" baseline="-25000" dirty="0">
                <a:solidFill>
                  <a:srgbClr val="FF0000"/>
                </a:solidFill>
                <a:latin typeface="Times New Roman" panose="02020603050405020304" pitchFamily="18" charset="0"/>
                <a:cs typeface="Times New Roman" panose="02020603050405020304" pitchFamily="18" charset="0"/>
              </a:rPr>
              <a:t>(AQ)  </a:t>
            </a:r>
            <a:r>
              <a:rPr lang="en-US" sz="3600" dirty="0">
                <a:solidFill>
                  <a:srgbClr val="FF0000"/>
                </a:solidFill>
                <a:latin typeface="Times New Roman" panose="02020603050405020304" pitchFamily="18" charset="0"/>
                <a:cs typeface="Times New Roman" panose="02020603050405020304" pitchFamily="18" charset="0"/>
              </a:rPr>
              <a:t>+    HOH</a:t>
            </a:r>
            <a:r>
              <a:rPr lang="en-US" sz="3600" baseline="-25000" dirty="0">
                <a:solidFill>
                  <a:srgbClr val="FF0000"/>
                </a:solidFill>
                <a:latin typeface="Times New Roman" panose="02020603050405020304" pitchFamily="18" charset="0"/>
                <a:cs typeface="Times New Roman" panose="02020603050405020304" pitchFamily="18" charset="0"/>
              </a:rPr>
              <a:t>(L)</a:t>
            </a: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HOH = H</a:t>
            </a:r>
            <a:r>
              <a:rPr lang="en-US" sz="3200" i="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O of course!  Either is okay</a:t>
            </a:r>
            <a:endParaRPr lang="en-US" sz="36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05512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5BE080-D46B-6069-EFC8-97F3289C1FA6}"/>
              </a:ext>
            </a:extLst>
          </p:cNvPr>
          <p:cNvSpPr txBox="1"/>
          <p:nvPr/>
        </p:nvSpPr>
        <p:spPr>
          <a:xfrm>
            <a:off x="0" y="0"/>
            <a:ext cx="12192000" cy="6924973"/>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In a titration using a pH meter, 16.0 milliliters of 0.18 M NaOH</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exactly neutralizes a 24.0-milliliter sample of HCl</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in a flask. During this laboratory activity, appropriate safety equipment was used, safety procedures were followed. </a:t>
            </a:r>
          </a:p>
          <a:p>
            <a:pPr algn="ct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65 Determine the molarity of the HCl</a:t>
            </a:r>
            <a:r>
              <a:rPr lang="en-US" sz="3600" baseline="-25000" dirty="0">
                <a:latin typeface="Times New Roman" panose="02020603050405020304" pitchFamily="18" charset="0"/>
                <a:cs typeface="Times New Roman" panose="02020603050405020304" pitchFamily="18" charset="0"/>
              </a:rPr>
              <a:t>(AQ)</a:t>
            </a:r>
            <a:r>
              <a:rPr lang="en-US" sz="3600" dirty="0">
                <a:latin typeface="Times New Roman" panose="02020603050405020304" pitchFamily="18" charset="0"/>
                <a:cs typeface="Times New Roman" panose="02020603050405020304" pitchFamily="18" charset="0"/>
              </a:rPr>
              <a:t> sample based on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titration data.  </a:t>
            </a:r>
            <a:r>
              <a:rPr lang="en-US" sz="3600" dirty="0">
                <a:solidFill>
                  <a:srgbClr val="0000FF"/>
                </a:solidFill>
                <a:latin typeface="Times New Roman" panose="02020603050405020304" pitchFamily="18" charset="0"/>
                <a:cs typeface="Times New Roman" panose="02020603050405020304" pitchFamily="18" charset="0"/>
              </a:rPr>
              <a:t>Write the molarity formula:</a:t>
            </a:r>
            <a:br>
              <a:rPr lang="en-US" sz="3600" dirty="0">
                <a:solidFill>
                  <a:srgbClr val="0000FF"/>
                </a:solidFill>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(#H</a:t>
            </a:r>
            <a:r>
              <a:rPr lang="en-US" sz="3200" baseline="30000" dirty="0">
                <a:solidFill>
                  <a:srgbClr val="FF0000"/>
                </a:solidFill>
                <a:latin typeface="Times New Roman" panose="02020603050405020304" pitchFamily="18" charset="0"/>
                <a:cs typeface="Times New Roman" panose="02020603050405020304" pitchFamily="18" charset="0"/>
              </a:rPr>
              <a:t>+1</a:t>
            </a:r>
            <a:r>
              <a:rPr lang="en-US" sz="3200" dirty="0">
                <a:solidFill>
                  <a:srgbClr val="FF0000"/>
                </a:solidFill>
                <a:latin typeface="Times New Roman" panose="02020603050405020304" pitchFamily="18" charset="0"/>
                <a:cs typeface="Times New Roman" panose="02020603050405020304" pitchFamily="18" charset="0"/>
              </a:rPr>
              <a:t>)(M</a:t>
            </a:r>
            <a:r>
              <a:rPr lang="en-US" sz="3200" baseline="-25000" dirty="0">
                <a:solidFill>
                  <a:srgbClr val="FF0000"/>
                </a:solidFill>
                <a:latin typeface="Times New Roman" panose="02020603050405020304" pitchFamily="18" charset="0"/>
                <a:cs typeface="Times New Roman" panose="02020603050405020304" pitchFamily="18" charset="0"/>
              </a:rPr>
              <a:t>A</a:t>
            </a:r>
            <a:r>
              <a:rPr lang="en-US" sz="3200" dirty="0">
                <a:solidFill>
                  <a:srgbClr val="FF0000"/>
                </a:solidFill>
                <a:latin typeface="Times New Roman" panose="02020603050405020304" pitchFamily="18" charset="0"/>
                <a:cs typeface="Times New Roman" panose="02020603050405020304" pitchFamily="18" charset="0"/>
              </a:rPr>
              <a:t>)(V</a:t>
            </a:r>
            <a:r>
              <a:rPr lang="en-US" sz="3200" baseline="-25000" dirty="0">
                <a:solidFill>
                  <a:srgbClr val="FF0000"/>
                </a:solidFill>
                <a:latin typeface="Times New Roman" panose="02020603050405020304" pitchFamily="18" charset="0"/>
                <a:cs typeface="Times New Roman" panose="02020603050405020304" pitchFamily="18" charset="0"/>
              </a:rPr>
              <a:t>A</a:t>
            </a:r>
            <a:r>
              <a:rPr lang="en-US" sz="3200" dirty="0">
                <a:solidFill>
                  <a:srgbClr val="FF0000"/>
                </a:solidFill>
                <a:latin typeface="Times New Roman" panose="02020603050405020304" pitchFamily="18" charset="0"/>
                <a:cs typeface="Times New Roman" panose="02020603050405020304" pitchFamily="18" charset="0"/>
              </a:rPr>
              <a:t>) = (M</a:t>
            </a:r>
            <a:r>
              <a:rPr lang="en-US" sz="3200" baseline="-25000" dirty="0">
                <a:solidFill>
                  <a:srgbClr val="FF0000"/>
                </a:solidFill>
                <a:latin typeface="Times New Roman" panose="02020603050405020304" pitchFamily="18" charset="0"/>
                <a:cs typeface="Times New Roman" panose="02020603050405020304" pitchFamily="18" charset="0"/>
              </a:rPr>
              <a:t>B</a:t>
            </a:r>
            <a:r>
              <a:rPr lang="en-US" sz="3200" dirty="0">
                <a:solidFill>
                  <a:srgbClr val="FF0000"/>
                </a:solidFill>
                <a:latin typeface="Times New Roman" panose="02020603050405020304" pitchFamily="18" charset="0"/>
                <a:cs typeface="Times New Roman" panose="02020603050405020304" pitchFamily="18" charset="0"/>
              </a:rPr>
              <a:t>)(V</a:t>
            </a:r>
            <a:r>
              <a:rPr lang="en-US" sz="3200" baseline="-25000" dirty="0">
                <a:solidFill>
                  <a:srgbClr val="FF0000"/>
                </a:solidFill>
                <a:latin typeface="Times New Roman" panose="02020603050405020304" pitchFamily="18" charset="0"/>
                <a:cs typeface="Times New Roman" panose="02020603050405020304" pitchFamily="18" charset="0"/>
              </a:rPr>
              <a:t>B</a:t>
            </a:r>
            <a:r>
              <a:rPr lang="en-US" sz="3200" dirty="0">
                <a:solidFill>
                  <a:srgbClr val="FF0000"/>
                </a:solidFill>
                <a:latin typeface="Times New Roman" panose="02020603050405020304" pitchFamily="18" charset="0"/>
                <a:cs typeface="Times New Roman" panose="02020603050405020304" pitchFamily="18" charset="0"/>
              </a:rPr>
              <a:t>)(#OH</a:t>
            </a:r>
            <a:r>
              <a:rPr lang="en-US" sz="3200" baseline="30000" dirty="0">
                <a:solidFill>
                  <a:srgbClr val="FF0000"/>
                </a:solidFill>
                <a:latin typeface="Times New Roman" panose="02020603050405020304" pitchFamily="18" charset="0"/>
                <a:cs typeface="Times New Roman" panose="02020603050405020304" pitchFamily="18" charset="0"/>
              </a:rPr>
              <a:t>-1</a:t>
            </a:r>
            <a:r>
              <a:rPr lang="en-US" sz="3200" dirty="0">
                <a:solidFill>
                  <a:srgbClr val="FF0000"/>
                </a:solidFill>
                <a:latin typeface="Times New Roman" panose="02020603050405020304" pitchFamily="18" charset="0"/>
                <a:cs typeface="Times New Roman" panose="02020603050405020304" pitchFamily="18" charset="0"/>
              </a:rPr>
              <a:t>)</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(1)(M</a:t>
            </a:r>
            <a:r>
              <a:rPr lang="en-US" sz="3200" baseline="-25000" dirty="0">
                <a:solidFill>
                  <a:srgbClr val="FF0000"/>
                </a:solidFill>
                <a:latin typeface="Times New Roman" panose="02020603050405020304" pitchFamily="18" charset="0"/>
                <a:cs typeface="Times New Roman" panose="02020603050405020304" pitchFamily="18" charset="0"/>
              </a:rPr>
              <a:t>A</a:t>
            </a:r>
            <a:r>
              <a:rPr lang="en-US" sz="3200" dirty="0">
                <a:solidFill>
                  <a:srgbClr val="FF0000"/>
                </a:solidFill>
                <a:latin typeface="Times New Roman" panose="02020603050405020304" pitchFamily="18" charset="0"/>
                <a:cs typeface="Times New Roman" panose="02020603050405020304" pitchFamily="18" charset="0"/>
              </a:rPr>
              <a:t>)(24.0 mL) = (0.18 M)(16.0 mL)(1)</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(M</a:t>
            </a:r>
            <a:r>
              <a:rPr lang="en-US" sz="3200" baseline="-25000" dirty="0">
                <a:solidFill>
                  <a:srgbClr val="FF0000"/>
                </a:solidFill>
                <a:latin typeface="Times New Roman" panose="02020603050405020304" pitchFamily="18" charset="0"/>
                <a:cs typeface="Times New Roman" panose="02020603050405020304" pitchFamily="18" charset="0"/>
              </a:rPr>
              <a:t>A</a:t>
            </a:r>
            <a:r>
              <a:rPr lang="en-US" sz="3200" dirty="0">
                <a:solidFill>
                  <a:srgbClr val="FF0000"/>
                </a:solidFill>
                <a:latin typeface="Times New Roman" panose="02020603050405020304" pitchFamily="18" charset="0"/>
                <a:cs typeface="Times New Roman" panose="02020603050405020304" pitchFamily="18" charset="0"/>
              </a:rPr>
              <a:t>)(24.0 mL) = (0.18 M)(16.0 mL)</a:t>
            </a:r>
            <a:br>
              <a:rPr lang="en-US" sz="3200" dirty="0">
                <a:solidFill>
                  <a:srgbClr val="FF0000"/>
                </a:solidFill>
                <a:latin typeface="Times New Roman" panose="02020603050405020304" pitchFamily="18" charset="0"/>
                <a:cs typeface="Times New Roman" panose="02020603050405020304" pitchFamily="18" charset="0"/>
              </a:rPr>
            </a:br>
            <a:br>
              <a:rPr lang="en-US" sz="3200" dirty="0">
                <a:solidFill>
                  <a:srgbClr val="FF0000"/>
                </a:solidFill>
                <a:latin typeface="Times New Roman" panose="02020603050405020304" pitchFamily="18" charset="0"/>
                <a:cs typeface="Times New Roman" panose="02020603050405020304" pitchFamily="18" charset="0"/>
              </a:rPr>
            </a:br>
            <a:br>
              <a:rPr lang="en-US" sz="3200" dirty="0">
                <a:solidFill>
                  <a:srgbClr val="FF0000"/>
                </a:solidFill>
                <a:latin typeface="Times New Roman" panose="02020603050405020304" pitchFamily="18" charset="0"/>
                <a:cs typeface="Times New Roman" panose="02020603050405020304" pitchFamily="18" charset="0"/>
              </a:rPr>
            </a:b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M</a:t>
            </a:r>
            <a:r>
              <a:rPr lang="en-US" sz="3200" baseline="-25000" dirty="0">
                <a:solidFill>
                  <a:srgbClr val="FF0000"/>
                </a:solidFill>
                <a:latin typeface="Times New Roman" panose="02020603050405020304" pitchFamily="18" charset="0"/>
                <a:cs typeface="Times New Roman" panose="02020603050405020304" pitchFamily="18" charset="0"/>
              </a:rPr>
              <a:t>A</a:t>
            </a:r>
            <a:r>
              <a:rPr lang="en-US" sz="3200" dirty="0">
                <a:solidFill>
                  <a:srgbClr val="FF0000"/>
                </a:solidFill>
                <a:latin typeface="Times New Roman" panose="02020603050405020304" pitchFamily="18" charset="0"/>
                <a:cs typeface="Times New Roman" panose="02020603050405020304" pitchFamily="18" charset="0"/>
              </a:rPr>
              <a:t> = 0.12 M</a:t>
            </a:r>
            <a:endParaRPr lang="en-US" sz="3600" dirty="0">
              <a:solidFill>
                <a:srgbClr val="FF0000"/>
              </a:solidFill>
              <a:latin typeface="Times New Roman" panose="02020603050405020304" pitchFamily="18" charset="0"/>
              <a:cs typeface="Times New Roman" panose="02020603050405020304" pitchFamily="18" charset="0"/>
            </a:endParaRPr>
          </a:p>
        </p:txBody>
      </p:sp>
      <p:graphicFrame>
        <p:nvGraphicFramePr>
          <p:cNvPr id="2" name="Table 3">
            <a:extLst>
              <a:ext uri="{FF2B5EF4-FFF2-40B4-BE49-F238E27FC236}">
                <a16:creationId xmlns:a16="http://schemas.microsoft.com/office/drawing/2014/main" id="{4AFDE792-72B1-DC06-D27B-D9A3AAECD78D}"/>
              </a:ext>
            </a:extLst>
          </p:cNvPr>
          <p:cNvGraphicFramePr>
            <a:graphicFrameLocks noGrp="1"/>
          </p:cNvGraphicFramePr>
          <p:nvPr>
            <p:extLst>
              <p:ext uri="{D42A27DB-BD31-4B8C-83A1-F6EECF244321}">
                <p14:modId xmlns:p14="http://schemas.microsoft.com/office/powerpoint/2010/main" val="620314590"/>
              </p:ext>
            </p:extLst>
          </p:nvPr>
        </p:nvGraphicFramePr>
        <p:xfrm>
          <a:off x="3977087" y="4873024"/>
          <a:ext cx="5827924" cy="1175235"/>
        </p:xfrm>
        <a:graphic>
          <a:graphicData uri="http://schemas.openxmlformats.org/drawingml/2006/table">
            <a:tbl>
              <a:tblPr firstRow="1" bandRow="1">
                <a:tableStyleId>{5C22544A-7EE6-4342-B048-85BDC9FD1C3A}</a:tableStyleId>
              </a:tblPr>
              <a:tblGrid>
                <a:gridCol w="2036138">
                  <a:extLst>
                    <a:ext uri="{9D8B030D-6E8A-4147-A177-3AD203B41FA5}">
                      <a16:colId xmlns:a16="http://schemas.microsoft.com/office/drawing/2014/main" val="668382547"/>
                    </a:ext>
                  </a:extLst>
                </a:gridCol>
                <a:gridCol w="3791786">
                  <a:extLst>
                    <a:ext uri="{9D8B030D-6E8A-4147-A177-3AD203B41FA5}">
                      <a16:colId xmlns:a16="http://schemas.microsoft.com/office/drawing/2014/main" val="1014670336"/>
                    </a:ext>
                  </a:extLst>
                </a:gridCol>
              </a:tblGrid>
              <a:tr h="1175235">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         M</a:t>
                      </a:r>
                      <a:r>
                        <a:rPr lang="en-US" sz="3200" b="0" baseline="-25000" dirty="0">
                          <a:solidFill>
                            <a:srgbClr val="FF0000"/>
                          </a:solidFill>
                          <a:latin typeface="Times New Roman" panose="02020603050405020304" pitchFamily="18" charset="0"/>
                          <a:cs typeface="Times New Roman" panose="02020603050405020304" pitchFamily="18" charset="0"/>
                        </a:rPr>
                        <a:t>A </a:t>
                      </a:r>
                      <a:r>
                        <a:rPr lang="en-US" sz="3200" b="0" baseline="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u="sng" dirty="0">
                          <a:solidFill>
                            <a:srgbClr val="FF0000"/>
                          </a:solidFill>
                          <a:latin typeface="Times New Roman" panose="02020603050405020304" pitchFamily="18" charset="0"/>
                          <a:cs typeface="Times New Roman" panose="02020603050405020304" pitchFamily="18" charset="0"/>
                        </a:rPr>
                        <a:t>(0.18 M)(16.0 mL)</a:t>
                      </a:r>
                      <a:br>
                        <a:rPr lang="en-US" sz="3200" b="0" u="sng"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24.0 mL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2459151"/>
                  </a:ext>
                </a:extLst>
              </a:tr>
            </a:tbl>
          </a:graphicData>
        </a:graphic>
      </p:graphicFrame>
    </p:spTree>
    <p:extLst>
      <p:ext uri="{BB962C8B-B14F-4D97-AF65-F5344CB8AC3E}">
        <p14:creationId xmlns:p14="http://schemas.microsoft.com/office/powerpoint/2010/main" val="272676113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5509200"/>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66  Show a numerical setup for calculating the number of moles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oxygen gas required for the average person per day.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gram-formula mass of 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is 32 g/mol.</a:t>
            </a:r>
          </a:p>
        </p:txBody>
      </p:sp>
    </p:spTree>
    <p:extLst>
      <p:ext uri="{BB962C8B-B14F-4D97-AF65-F5344CB8AC3E}">
        <p14:creationId xmlns:p14="http://schemas.microsoft.com/office/powerpoint/2010/main" val="217201721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432530"/>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66  </a:t>
            </a:r>
            <a:r>
              <a:rPr lang="en-US" sz="2400" u="sng" dirty="0">
                <a:latin typeface="Times New Roman" panose="02020603050405020304" pitchFamily="18" charset="0"/>
                <a:cs typeface="Times New Roman" panose="02020603050405020304" pitchFamily="18" charset="0"/>
              </a:rPr>
              <a:t>Show a numerical setup</a:t>
            </a:r>
            <a:r>
              <a:rPr lang="en-US" sz="2400" dirty="0">
                <a:latin typeface="Times New Roman" panose="02020603050405020304" pitchFamily="18" charset="0"/>
                <a:cs typeface="Times New Roman" panose="02020603050405020304" pitchFamily="18" charset="0"/>
              </a:rPr>
              <a:t> for calculating the number of moles of oxygen gas required for the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average person per day.  The gram-formula mass of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is 32 g/mol.</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answer is in RED, but it works out to 2 SF</a:t>
            </a:r>
          </a:p>
        </p:txBody>
      </p:sp>
      <p:graphicFrame>
        <p:nvGraphicFramePr>
          <p:cNvPr id="2" name="Table 3">
            <a:extLst>
              <a:ext uri="{FF2B5EF4-FFF2-40B4-BE49-F238E27FC236}">
                <a16:creationId xmlns:a16="http://schemas.microsoft.com/office/drawing/2014/main" id="{3D0A486D-7035-FB78-FB37-CF94DF47B3F8}"/>
              </a:ext>
            </a:extLst>
          </p:cNvPr>
          <p:cNvGraphicFramePr>
            <a:graphicFrameLocks noGrp="1"/>
          </p:cNvGraphicFramePr>
          <p:nvPr>
            <p:extLst>
              <p:ext uri="{D42A27DB-BD31-4B8C-83A1-F6EECF244321}">
                <p14:modId xmlns:p14="http://schemas.microsoft.com/office/powerpoint/2010/main" val="296498199"/>
              </p:ext>
            </p:extLst>
          </p:nvPr>
        </p:nvGraphicFramePr>
        <p:xfrm>
          <a:off x="1564396" y="4663704"/>
          <a:ext cx="9239990" cy="1186253"/>
        </p:xfrm>
        <a:graphic>
          <a:graphicData uri="http://schemas.openxmlformats.org/drawingml/2006/table">
            <a:tbl>
              <a:tblPr firstRow="1" bandRow="1">
                <a:tableStyleId>{5C22544A-7EE6-4342-B048-85BDC9FD1C3A}</a:tableStyleId>
              </a:tblPr>
              <a:tblGrid>
                <a:gridCol w="1189822">
                  <a:extLst>
                    <a:ext uri="{9D8B030D-6E8A-4147-A177-3AD203B41FA5}">
                      <a16:colId xmlns:a16="http://schemas.microsoft.com/office/drawing/2014/main" val="3778091583"/>
                    </a:ext>
                  </a:extLst>
                </a:gridCol>
                <a:gridCol w="539826">
                  <a:extLst>
                    <a:ext uri="{9D8B030D-6E8A-4147-A177-3AD203B41FA5}">
                      <a16:colId xmlns:a16="http://schemas.microsoft.com/office/drawing/2014/main" val="2350158152"/>
                    </a:ext>
                  </a:extLst>
                </a:gridCol>
                <a:gridCol w="1358973">
                  <a:extLst>
                    <a:ext uri="{9D8B030D-6E8A-4147-A177-3AD203B41FA5}">
                      <a16:colId xmlns:a16="http://schemas.microsoft.com/office/drawing/2014/main" val="2295168014"/>
                    </a:ext>
                  </a:extLst>
                </a:gridCol>
                <a:gridCol w="554367">
                  <a:extLst>
                    <a:ext uri="{9D8B030D-6E8A-4147-A177-3AD203B41FA5}">
                      <a16:colId xmlns:a16="http://schemas.microsoft.com/office/drawing/2014/main" val="2837559422"/>
                    </a:ext>
                  </a:extLst>
                </a:gridCol>
                <a:gridCol w="5597002">
                  <a:extLst>
                    <a:ext uri="{9D8B030D-6E8A-4147-A177-3AD203B41FA5}">
                      <a16:colId xmlns:a16="http://schemas.microsoft.com/office/drawing/2014/main" val="4232024180"/>
                    </a:ext>
                  </a:extLst>
                </a:gridCol>
              </a:tblGrid>
              <a:tr h="1186253">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840 g O</a:t>
                      </a:r>
                      <a:r>
                        <a:rPr lang="en-US" sz="2000" b="0" u="sng" baseline="-25000" dirty="0">
                          <a:solidFill>
                            <a:srgbClr val="FF0000"/>
                          </a:solidFill>
                          <a:latin typeface="Times New Roman" panose="02020603050405020304" pitchFamily="18" charset="0"/>
                          <a:cs typeface="Times New Roman" panose="02020603050405020304" pitchFamily="18" charset="0"/>
                        </a:rPr>
                        <a:t>2</a:t>
                      </a:r>
                      <a:br>
                        <a:rPr lang="en-US" sz="2000" b="0" u="sng"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u="sng" dirty="0">
                          <a:solidFill>
                            <a:srgbClr val="FF0000"/>
                          </a:solidFill>
                          <a:latin typeface="Times New Roman" panose="02020603050405020304" pitchFamily="18" charset="0"/>
                          <a:cs typeface="Times New Roman" panose="02020603050405020304" pitchFamily="18" charset="0"/>
                        </a:rPr>
                        <a:t>1 mole O</a:t>
                      </a:r>
                      <a:r>
                        <a:rPr lang="en-US" sz="2000" b="0" u="sng" baseline="-25000" dirty="0">
                          <a:solidFill>
                            <a:srgbClr val="FF0000"/>
                          </a:solidFill>
                          <a:latin typeface="Times New Roman" panose="02020603050405020304" pitchFamily="18" charset="0"/>
                          <a:cs typeface="Times New Roman" panose="02020603050405020304" pitchFamily="18" charset="0"/>
                        </a:rPr>
                        <a:t>2</a:t>
                      </a:r>
                      <a:br>
                        <a:rPr lang="en-US" sz="2000" b="0"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32 g O</a:t>
                      </a:r>
                      <a:r>
                        <a:rPr lang="en-US" sz="2000" b="0" baseline="-25000" dirty="0">
                          <a:solidFill>
                            <a:srgbClr val="FF0000"/>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0" b="0" baseline="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0" baseline="0" dirty="0">
                          <a:solidFill>
                            <a:srgbClr val="0000FF"/>
                          </a:solidFill>
                          <a:latin typeface="Times New Roman" panose="02020603050405020304" pitchFamily="18" charset="0"/>
                          <a:cs typeface="Times New Roman" panose="02020603050405020304" pitchFamily="18" charset="0"/>
                        </a:rPr>
                        <a:t>26.25 moles = 26 moles with 2 SF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867745"/>
                  </a:ext>
                </a:extLst>
              </a:tr>
            </a:tbl>
          </a:graphicData>
        </a:graphic>
      </p:graphicFrame>
    </p:spTree>
    <p:extLst>
      <p:ext uri="{BB962C8B-B14F-4D97-AF65-F5344CB8AC3E}">
        <p14:creationId xmlns:p14="http://schemas.microsoft.com/office/powerpoint/2010/main" val="41545783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063198"/>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67  State the change in oxidation number for oxygen during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electrolysis reaction represented by the equation.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answer booklet give you this to fill in... From __ to __ </a:t>
            </a:r>
          </a:p>
        </p:txBody>
      </p:sp>
    </p:spTree>
    <p:extLst>
      <p:ext uri="{BB962C8B-B14F-4D97-AF65-F5344CB8AC3E}">
        <p14:creationId xmlns:p14="http://schemas.microsoft.com/office/powerpoint/2010/main" val="1753517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51A225-922E-F072-967C-3028EBC7FB20}"/>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6  Which term represents the simplest whole number ratio of</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of the elements in a compound?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atomic mass </a:t>
            </a:r>
          </a:p>
          <a:p>
            <a:pPr marL="742950" indent="-742950">
              <a:buAutoNum type="arabicParenBoth"/>
            </a:pPr>
            <a:r>
              <a:rPr lang="en-US" sz="3600" dirty="0">
                <a:latin typeface="Times New Roman" panose="02020603050405020304" pitchFamily="18" charset="0"/>
                <a:cs typeface="Times New Roman" panose="02020603050405020304" pitchFamily="18" charset="0"/>
              </a:rPr>
              <a:t>formula mass</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empirical formula </a:t>
            </a:r>
          </a:p>
          <a:p>
            <a:pPr marL="742950" indent="-742950">
              <a:buAutoNum type="arabicParenBoth"/>
            </a:pPr>
            <a:r>
              <a:rPr lang="en-US" sz="3600" dirty="0">
                <a:latin typeface="Times New Roman" panose="02020603050405020304" pitchFamily="18" charset="0"/>
                <a:cs typeface="Times New Roman" panose="02020603050405020304" pitchFamily="18" charset="0"/>
              </a:rPr>
              <a:t>structural formula</a:t>
            </a:r>
          </a:p>
        </p:txBody>
      </p:sp>
      <p:graphicFrame>
        <p:nvGraphicFramePr>
          <p:cNvPr id="3" name="Table 3">
            <a:extLst>
              <a:ext uri="{FF2B5EF4-FFF2-40B4-BE49-F238E27FC236}">
                <a16:creationId xmlns:a16="http://schemas.microsoft.com/office/drawing/2014/main" id="{A9A569AB-A226-D361-CEF0-AD1D5DAA422A}"/>
              </a:ext>
            </a:extLst>
          </p:cNvPr>
          <p:cNvGraphicFramePr>
            <a:graphicFrameLocks noGrp="1"/>
          </p:cNvGraphicFramePr>
          <p:nvPr>
            <p:extLst>
              <p:ext uri="{D42A27DB-BD31-4B8C-83A1-F6EECF244321}">
                <p14:modId xmlns:p14="http://schemas.microsoft.com/office/powerpoint/2010/main" val="1598675247"/>
              </p:ext>
            </p:extLst>
          </p:nvPr>
        </p:nvGraphicFramePr>
        <p:xfrm>
          <a:off x="6871852" y="1170451"/>
          <a:ext cx="4488876" cy="2625696"/>
        </p:xfrm>
        <a:graphic>
          <a:graphicData uri="http://schemas.openxmlformats.org/drawingml/2006/table">
            <a:tbl>
              <a:tblPr firstRow="1" bandRow="1">
                <a:tableStyleId>{5C22544A-7EE6-4342-B048-85BDC9FD1C3A}</a:tableStyleId>
              </a:tblPr>
              <a:tblGrid>
                <a:gridCol w="2244438">
                  <a:extLst>
                    <a:ext uri="{9D8B030D-6E8A-4147-A177-3AD203B41FA5}">
                      <a16:colId xmlns:a16="http://schemas.microsoft.com/office/drawing/2014/main" val="2683932500"/>
                    </a:ext>
                  </a:extLst>
                </a:gridCol>
                <a:gridCol w="2244438">
                  <a:extLst>
                    <a:ext uri="{9D8B030D-6E8A-4147-A177-3AD203B41FA5}">
                      <a16:colId xmlns:a16="http://schemas.microsoft.com/office/drawing/2014/main" val="1966086249"/>
                    </a:ext>
                  </a:extLst>
                </a:gridCol>
              </a:tblGrid>
              <a:tr h="656424">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Molecular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Empirical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730027"/>
                  </a:ext>
                </a:extLst>
              </a:tr>
              <a:tr h="656424">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6</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12</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6</a:t>
                      </a:r>
                      <a:endParaRPr lang="en-US" sz="2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564616"/>
                  </a:ext>
                </a:extLst>
              </a:tr>
              <a:tr h="656424">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8</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18</a:t>
                      </a:r>
                      <a:endParaRPr lang="en-US" sz="2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9</a:t>
                      </a:r>
                      <a:endParaRPr lang="en-US" sz="2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1433078"/>
                  </a:ext>
                </a:extLst>
              </a:tr>
              <a:tr h="656424">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CO</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endParaRPr lang="en-US" sz="2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400" b="0" dirty="0">
                          <a:solidFill>
                            <a:schemeClr val="tx1">
                              <a:lumMod val="95000"/>
                              <a:lumOff val="5000"/>
                            </a:schemeClr>
                          </a:solidFill>
                          <a:latin typeface="Times New Roman" panose="02020603050405020304" pitchFamily="18" charset="0"/>
                          <a:cs typeface="Times New Roman" panose="02020603050405020304" pitchFamily="18" charset="0"/>
                        </a:rPr>
                        <a:t>CO</a:t>
                      </a:r>
                      <a:r>
                        <a:rPr lang="en-US" sz="2400" b="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endParaRPr lang="en-US" sz="24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6153099"/>
                  </a:ext>
                </a:extLst>
              </a:tr>
            </a:tbl>
          </a:graphicData>
        </a:graphic>
      </p:graphicFrame>
      <p:sp>
        <p:nvSpPr>
          <p:cNvPr id="4" name="TextBox 3">
            <a:extLst>
              <a:ext uri="{FF2B5EF4-FFF2-40B4-BE49-F238E27FC236}">
                <a16:creationId xmlns:a16="http://schemas.microsoft.com/office/drawing/2014/main" id="{DFABB772-B00F-625C-434A-1AE5D30AF20C}"/>
              </a:ext>
            </a:extLst>
          </p:cNvPr>
          <p:cNvSpPr txBox="1"/>
          <p:nvPr/>
        </p:nvSpPr>
        <p:spPr>
          <a:xfrm>
            <a:off x="1" y="454541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atomic mass is the total number of protons PLUS neutrons in an atom.</a:t>
            </a:r>
          </a:p>
          <a:p>
            <a:r>
              <a:rPr lang="en-US" sz="2400" dirty="0">
                <a:solidFill>
                  <a:srgbClr val="FF0000"/>
                </a:solidFill>
                <a:latin typeface="Times New Roman" panose="02020603050405020304" pitchFamily="18" charset="0"/>
                <a:cs typeface="Times New Roman" panose="02020603050405020304" pitchFamily="18" charset="0"/>
              </a:rPr>
              <a:t>Formula mass (gram formula mass) is really molar mass.</a:t>
            </a:r>
          </a:p>
          <a:p>
            <a:r>
              <a:rPr lang="en-US" sz="2400" dirty="0">
                <a:solidFill>
                  <a:srgbClr val="FF0000"/>
                </a:solidFill>
                <a:latin typeface="Times New Roman" panose="02020603050405020304" pitchFamily="18" charset="0"/>
                <a:cs typeface="Times New Roman" panose="02020603050405020304" pitchFamily="18" charset="0"/>
              </a:rPr>
              <a:t>Structural formulas are for organic molecules, they look like this </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 </a:t>
            </a:r>
          </a:p>
          <a:p>
            <a:r>
              <a:rPr lang="en-US" sz="2400" dirty="0">
                <a:solidFill>
                  <a:srgbClr val="0000FF"/>
                </a:solidFill>
                <a:latin typeface="Times New Roman" panose="02020603050405020304" pitchFamily="18" charset="0"/>
                <a:cs typeface="Times New Roman" panose="02020603050405020304" pitchFamily="18" charset="0"/>
              </a:rPr>
              <a:t>It’s empirical, one of the dumbest things of the year,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just math reductions with on other real chemical value to us.  </a:t>
            </a:r>
            <a:endParaRPr lang="en-US" sz="2000" dirty="0">
              <a:solidFill>
                <a:srgbClr val="0000FF"/>
              </a:solidFill>
              <a:latin typeface="Times New Roman" panose="02020603050405020304" pitchFamily="18" charset="0"/>
              <a:cs typeface="Times New Roman" panose="02020603050405020304" pitchFamily="18" charset="0"/>
            </a:endParaRPr>
          </a:p>
        </p:txBody>
      </p:sp>
      <p:pic>
        <p:nvPicPr>
          <p:cNvPr id="2050" name="Picture 2" descr="Propane Formula - Check Chemical and Structural Formula of Propane">
            <a:extLst>
              <a:ext uri="{FF2B5EF4-FFF2-40B4-BE49-F238E27FC236}">
                <a16:creationId xmlns:a16="http://schemas.microsoft.com/office/drawing/2014/main" id="{07338AEA-5461-76F9-C5F6-0AD50BBB1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948" y="5140769"/>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38326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801862"/>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67  State the change in oxidation number for oxygen during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electrolysis reaction represented by the equation. </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From -2 → 0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In water oxygen has oxidation number of -2, but as pure oxygen it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has an oxidation state of ZERO by definition.  </a:t>
            </a:r>
            <a:endParaRPr lang="en-US"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10089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4955203"/>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68  Determine the number of moles of oxygen vented into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cabin when 120 moles of water undergoes electrolysis</a:t>
            </a:r>
          </a:p>
        </p:txBody>
      </p:sp>
    </p:spTree>
    <p:extLst>
      <p:ext uri="{BB962C8B-B14F-4D97-AF65-F5344CB8AC3E}">
        <p14:creationId xmlns:p14="http://schemas.microsoft.com/office/powerpoint/2010/main" val="26299280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4708981"/>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68  Determine the number of moles of oxygen vented into the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cabin when 120 moles of water undergoes electrolysis</a:t>
            </a:r>
          </a:p>
        </p:txBody>
      </p:sp>
      <p:graphicFrame>
        <p:nvGraphicFramePr>
          <p:cNvPr id="2" name="Table 3">
            <a:extLst>
              <a:ext uri="{FF2B5EF4-FFF2-40B4-BE49-F238E27FC236}">
                <a16:creationId xmlns:a16="http://schemas.microsoft.com/office/drawing/2014/main" id="{89497E71-A19C-4595-D1F7-26493CF22368}"/>
              </a:ext>
            </a:extLst>
          </p:cNvPr>
          <p:cNvGraphicFramePr>
            <a:graphicFrameLocks noGrp="1"/>
          </p:cNvGraphicFramePr>
          <p:nvPr>
            <p:extLst>
              <p:ext uri="{D42A27DB-BD31-4B8C-83A1-F6EECF244321}">
                <p14:modId xmlns:p14="http://schemas.microsoft.com/office/powerpoint/2010/main" val="1072416145"/>
              </p:ext>
            </p:extLst>
          </p:nvPr>
        </p:nvGraphicFramePr>
        <p:xfrm>
          <a:off x="484741" y="4836406"/>
          <a:ext cx="11589746" cy="1371600"/>
        </p:xfrm>
        <a:graphic>
          <a:graphicData uri="http://schemas.openxmlformats.org/drawingml/2006/table">
            <a:tbl>
              <a:tblPr firstRow="1" bandRow="1">
                <a:tableStyleId>{5C22544A-7EE6-4342-B048-85BDC9FD1C3A}</a:tableStyleId>
              </a:tblPr>
              <a:tblGrid>
                <a:gridCol w="958469">
                  <a:extLst>
                    <a:ext uri="{9D8B030D-6E8A-4147-A177-3AD203B41FA5}">
                      <a16:colId xmlns:a16="http://schemas.microsoft.com/office/drawing/2014/main" val="1034633751"/>
                    </a:ext>
                  </a:extLst>
                </a:gridCol>
                <a:gridCol w="1608463">
                  <a:extLst>
                    <a:ext uri="{9D8B030D-6E8A-4147-A177-3AD203B41FA5}">
                      <a16:colId xmlns:a16="http://schemas.microsoft.com/office/drawing/2014/main" val="603757021"/>
                    </a:ext>
                  </a:extLst>
                </a:gridCol>
                <a:gridCol w="705079">
                  <a:extLst>
                    <a:ext uri="{9D8B030D-6E8A-4147-A177-3AD203B41FA5}">
                      <a16:colId xmlns:a16="http://schemas.microsoft.com/office/drawing/2014/main" val="2243346683"/>
                    </a:ext>
                  </a:extLst>
                </a:gridCol>
                <a:gridCol w="528810">
                  <a:extLst>
                    <a:ext uri="{9D8B030D-6E8A-4147-A177-3AD203B41FA5}">
                      <a16:colId xmlns:a16="http://schemas.microsoft.com/office/drawing/2014/main" val="2422964275"/>
                    </a:ext>
                  </a:extLst>
                </a:gridCol>
                <a:gridCol w="947450">
                  <a:extLst>
                    <a:ext uri="{9D8B030D-6E8A-4147-A177-3AD203B41FA5}">
                      <a16:colId xmlns:a16="http://schemas.microsoft.com/office/drawing/2014/main" val="1024853748"/>
                    </a:ext>
                  </a:extLst>
                </a:gridCol>
                <a:gridCol w="1652530">
                  <a:extLst>
                    <a:ext uri="{9D8B030D-6E8A-4147-A177-3AD203B41FA5}">
                      <a16:colId xmlns:a16="http://schemas.microsoft.com/office/drawing/2014/main" val="3682367463"/>
                    </a:ext>
                  </a:extLst>
                </a:gridCol>
                <a:gridCol w="5188945">
                  <a:extLst>
                    <a:ext uri="{9D8B030D-6E8A-4147-A177-3AD203B41FA5}">
                      <a16:colId xmlns:a16="http://schemas.microsoft.com/office/drawing/2014/main" val="942406744"/>
                    </a:ext>
                  </a:extLst>
                </a:gridCol>
              </a:tblGrid>
              <a:tr h="1366091">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MR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Oxygen</a:t>
                      </a:r>
                      <a:br>
                        <a:rPr lang="en-US" sz="2800" b="0" u="sng" dirty="0">
                          <a:solidFill>
                            <a:srgbClr val="FF0000"/>
                          </a:solidFill>
                          <a:latin typeface="Times New Roman" panose="02020603050405020304" pitchFamily="18" charset="0"/>
                          <a:cs typeface="Times New Roman" panose="02020603050405020304" pitchFamily="18" charset="0"/>
                        </a:rPr>
                      </a:br>
                      <a:r>
                        <a:rPr lang="en-US" sz="2800" b="0" dirty="0" err="1">
                          <a:solidFill>
                            <a:srgbClr val="FF0000"/>
                          </a:solidFill>
                          <a:latin typeface="Times New Roman" panose="02020603050405020304" pitchFamily="18" charset="0"/>
                          <a:cs typeface="Times New Roman" panose="02020603050405020304" pitchFamily="18" charset="0"/>
                        </a:rPr>
                        <a:t>Wata</a:t>
                      </a:r>
                      <a:endParaRPr 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1</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u="sng" dirty="0">
                          <a:solidFill>
                            <a:srgbClr val="FF0000"/>
                          </a:solidFill>
                          <a:latin typeface="Times New Roman" panose="02020603050405020304" pitchFamily="18" charset="0"/>
                          <a:cs typeface="Times New Roman" panose="02020603050405020304" pitchFamily="18" charset="0"/>
                        </a:rPr>
                        <a:t>X</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120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rgbClr val="FF0000"/>
                          </a:solidFill>
                          <a:latin typeface="Times New Roman" panose="02020603050405020304" pitchFamily="18" charset="0"/>
                          <a:cs typeface="Times New Roman" panose="02020603050405020304" pitchFamily="18" charset="0"/>
                        </a:rPr>
                        <a:t>   2X = 120</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  X = 60 moles of oxygen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7162444"/>
                  </a:ext>
                </a:extLst>
              </a:tr>
            </a:tbl>
          </a:graphicData>
        </a:graphic>
      </p:graphicFrame>
    </p:spTree>
    <p:extLst>
      <p:ext uri="{BB962C8B-B14F-4D97-AF65-F5344CB8AC3E}">
        <p14:creationId xmlns:p14="http://schemas.microsoft.com/office/powerpoint/2010/main" val="62586076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4955203"/>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69  Determine the percent composition by mass of hydrogen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water.</a:t>
            </a:r>
          </a:p>
        </p:txBody>
      </p:sp>
    </p:spTree>
    <p:extLst>
      <p:ext uri="{BB962C8B-B14F-4D97-AF65-F5344CB8AC3E}">
        <p14:creationId xmlns:p14="http://schemas.microsoft.com/office/powerpoint/2010/main" val="26477809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617196"/>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69  Determine the percent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composition by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of hydrogen in water.</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11% hydrogen by mass.</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000" dirty="0">
                <a:solidFill>
                  <a:srgbClr val="0000FF"/>
                </a:solidFill>
                <a:latin typeface="Times New Roman" panose="02020603050405020304" pitchFamily="18" charset="0"/>
                <a:cs typeface="Times New Roman" panose="02020603050405020304" pitchFamily="18" charset="0"/>
              </a:rPr>
              <a:t>Do molar mass, </a:t>
            </a:r>
            <a:br>
              <a:rPr lang="en-US" sz="2000" dirty="0">
                <a:solidFill>
                  <a:srgbClr val="0000FF"/>
                </a:solidFill>
                <a:latin typeface="Times New Roman" panose="02020603050405020304" pitchFamily="18" charset="0"/>
                <a:cs typeface="Times New Roman" panose="02020603050405020304" pitchFamily="18" charset="0"/>
              </a:rPr>
            </a:br>
            <a:r>
              <a:rPr lang="en-US" sz="2000" dirty="0">
                <a:solidFill>
                  <a:srgbClr val="0000FF"/>
                </a:solidFill>
                <a:latin typeface="Times New Roman" panose="02020603050405020304" pitchFamily="18" charset="0"/>
                <a:cs typeface="Times New Roman" panose="02020603050405020304" pitchFamily="18" charset="0"/>
              </a:rPr>
              <a:t>          then percent comp by mass.  </a:t>
            </a:r>
            <a:endParaRPr lang="en-US" sz="2800" dirty="0">
              <a:solidFill>
                <a:srgbClr val="0000FF"/>
              </a:solidFill>
              <a:latin typeface="Times New Roman" panose="02020603050405020304" pitchFamily="18" charset="0"/>
              <a:cs typeface="Times New Roman" panose="02020603050405020304" pitchFamily="18" charset="0"/>
            </a:endParaRPr>
          </a:p>
        </p:txBody>
      </p:sp>
      <p:pic>
        <p:nvPicPr>
          <p:cNvPr id="6" name="Picture 5" descr="Text&#10;&#10;Description automatically generated with low confidence">
            <a:extLst>
              <a:ext uri="{FF2B5EF4-FFF2-40B4-BE49-F238E27FC236}">
                <a16:creationId xmlns:a16="http://schemas.microsoft.com/office/drawing/2014/main" id="{DD252F86-7566-301E-893E-E8AA8311154A}"/>
              </a:ext>
            </a:extLst>
          </p:cNvPr>
          <p:cNvPicPr>
            <a:picLocks noChangeAspect="1"/>
          </p:cNvPicPr>
          <p:nvPr/>
        </p:nvPicPr>
        <p:blipFill rotWithShape="1">
          <a:blip r:embed="rId2">
            <a:extLst>
              <a:ext uri="{28A0092B-C50C-407E-A947-70E740481C1C}">
                <a14:useLocalDpi xmlns:a14="http://schemas.microsoft.com/office/drawing/2010/main" val="0"/>
              </a:ext>
            </a:extLst>
          </a:blip>
          <a:srcRect t="4180" b="6823"/>
          <a:stretch/>
        </p:blipFill>
        <p:spPr>
          <a:xfrm>
            <a:off x="4839632" y="3525398"/>
            <a:ext cx="6496724" cy="2959596"/>
          </a:xfrm>
          <a:prstGeom prst="rect">
            <a:avLst/>
          </a:prstGeom>
          <a:ln w="28575">
            <a:solidFill>
              <a:srgbClr val="FF0000"/>
            </a:solidFill>
          </a:ln>
        </p:spPr>
      </p:pic>
    </p:spTree>
    <p:extLst>
      <p:ext uri="{BB962C8B-B14F-4D97-AF65-F5344CB8AC3E}">
        <p14:creationId xmlns:p14="http://schemas.microsoft.com/office/powerpoint/2010/main" val="6398282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063198"/>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70  Balance the equation for the reaction between </a:t>
            </a:r>
            <a:r>
              <a:rPr lang="en-US" sz="3600" dirty="0" err="1">
                <a:latin typeface="Times New Roman" panose="02020603050405020304" pitchFamily="18" charset="0"/>
                <a:cs typeface="Times New Roman" panose="02020603050405020304" pitchFamily="18" charset="0"/>
              </a:rPr>
              <a:t>LiOH</a:t>
            </a:r>
            <a:r>
              <a:rPr lang="en-US" sz="3600" dirty="0">
                <a:latin typeface="Times New Roman" panose="02020603050405020304" pitchFamily="18" charset="0"/>
                <a:cs typeface="Times New Roman" panose="02020603050405020304" pitchFamily="18" charset="0"/>
              </a:rPr>
              <a:t>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in your answer booklet, using the smallest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whole-number coefficients.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You get this in the answer booklet:  __</a:t>
            </a:r>
            <a:r>
              <a:rPr lang="en-US" sz="2800" dirty="0" err="1">
                <a:solidFill>
                  <a:srgbClr val="0000FF"/>
                </a:solidFill>
                <a:latin typeface="Times New Roman" panose="02020603050405020304" pitchFamily="18" charset="0"/>
                <a:cs typeface="Times New Roman" panose="02020603050405020304" pitchFamily="18" charset="0"/>
              </a:rPr>
              <a:t>LiOH</a:t>
            </a:r>
            <a:r>
              <a:rPr lang="en-US" sz="2800" dirty="0">
                <a:solidFill>
                  <a:srgbClr val="0000FF"/>
                </a:solidFill>
                <a:latin typeface="Times New Roman" panose="02020603050405020304" pitchFamily="18" charset="0"/>
                <a:cs typeface="Times New Roman" panose="02020603050405020304" pitchFamily="18" charset="0"/>
              </a:rPr>
              <a:t> + __CO</a:t>
            </a:r>
            <a:r>
              <a:rPr lang="en-US" sz="2800" baseline="-25000" dirty="0">
                <a:solidFill>
                  <a:srgbClr val="0000FF"/>
                </a:solidFill>
                <a:latin typeface="Times New Roman" panose="02020603050405020304" pitchFamily="18" charset="0"/>
                <a:cs typeface="Times New Roman" panose="02020603050405020304" pitchFamily="18" charset="0"/>
              </a:rPr>
              <a:t>2  </a:t>
            </a:r>
            <a:r>
              <a:rPr lang="en-US" sz="2800" dirty="0">
                <a:solidFill>
                  <a:srgbClr val="0000FF"/>
                </a:solidFill>
                <a:latin typeface="Times New Roman" panose="02020603050405020304" pitchFamily="18" charset="0"/>
                <a:cs typeface="Times New Roman" panose="02020603050405020304" pitchFamily="18" charset="0"/>
              </a:rPr>
              <a:t> →   Li</a:t>
            </a:r>
            <a:r>
              <a:rPr lang="en-US" sz="2800" baseline="-25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CO</a:t>
            </a:r>
            <a:r>
              <a:rPr lang="en-US" sz="2800" baseline="-25000" dirty="0">
                <a:solidFill>
                  <a:srgbClr val="0000FF"/>
                </a:solidFill>
                <a:latin typeface="Times New Roman" panose="02020603050405020304" pitchFamily="18" charset="0"/>
                <a:cs typeface="Times New Roman" panose="02020603050405020304" pitchFamily="18" charset="0"/>
              </a:rPr>
              <a:t>3</a:t>
            </a:r>
            <a:r>
              <a:rPr lang="en-US" sz="2800" dirty="0">
                <a:solidFill>
                  <a:srgbClr val="0000FF"/>
                </a:solidFill>
                <a:latin typeface="Times New Roman" panose="02020603050405020304" pitchFamily="18" charset="0"/>
                <a:cs typeface="Times New Roman" panose="02020603050405020304" pitchFamily="18" charset="0"/>
              </a:rPr>
              <a:t>  + __H</a:t>
            </a:r>
            <a:r>
              <a:rPr lang="en-US" sz="2800" baseline="-25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O</a:t>
            </a:r>
            <a:endParaRPr lang="en-US"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98102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75DA3-1AAA-87AB-C8B1-04C887F39504}"/>
              </a:ext>
            </a:extLst>
          </p:cNvPr>
          <p:cNvSpPr txBox="1"/>
          <p:nvPr/>
        </p:nvSpPr>
        <p:spPr>
          <a:xfrm>
            <a:off x="0" y="0"/>
            <a:ext cx="12192000" cy="6740307"/>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An average person on board the International Space Station (ISS) requires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840 grams of oxygen per day. To produce the oxygen needed on the ISS,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water undergoes an electrolysis reaction. The oxygen produced is vented into the ISS cabin, and the hydrogen is vented into outer space.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reaction is represented by the balanced equation below.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  energy  →  2H</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O</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 gases in the ISS must be removed from the air the astronauts breathe.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Carbon dioxide can be removed using solid lithium hydroxide.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70  Balance the equation for the reaction between </a:t>
            </a:r>
            <a:r>
              <a:rPr lang="en-US" sz="2400" dirty="0" err="1">
                <a:latin typeface="Times New Roman" panose="02020603050405020304" pitchFamily="18" charset="0"/>
                <a:cs typeface="Times New Roman" panose="02020603050405020304" pitchFamily="18" charset="0"/>
              </a:rPr>
              <a:t>LiOH</a:t>
            </a:r>
            <a:r>
              <a:rPr lang="en-US" sz="2400" dirty="0">
                <a:latin typeface="Times New Roman" panose="02020603050405020304" pitchFamily="18" charset="0"/>
                <a:cs typeface="Times New Roman" panose="02020603050405020304" pitchFamily="18" charset="0"/>
              </a:rPr>
              <a:t> and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in your answer booklet,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using the smallest whole-number coefficients.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You get this in the answer booklet:   </a:t>
            </a:r>
            <a:r>
              <a:rPr lang="en-US" sz="2800" dirty="0">
                <a:solidFill>
                  <a:srgbClr val="FF0000"/>
                </a:solidFill>
                <a:latin typeface="Times New Roman" panose="02020603050405020304" pitchFamily="18" charset="0"/>
                <a:cs typeface="Times New Roman" panose="02020603050405020304" pitchFamily="18" charset="0"/>
              </a:rPr>
              <a:t>2LiOH +  __CO</a:t>
            </a:r>
            <a:r>
              <a:rPr lang="en-US" sz="2800" baseline="-25000" dirty="0">
                <a:solidFill>
                  <a:srgbClr val="FF0000"/>
                </a:solidFill>
                <a:latin typeface="Times New Roman" panose="02020603050405020304" pitchFamily="18" charset="0"/>
                <a:cs typeface="Times New Roman" panose="02020603050405020304" pitchFamily="18" charset="0"/>
              </a:rPr>
              <a:t>2  </a:t>
            </a:r>
            <a:r>
              <a:rPr lang="en-US" sz="2800" dirty="0">
                <a:solidFill>
                  <a:srgbClr val="FF0000"/>
                </a:solidFill>
                <a:latin typeface="Times New Roman" panose="02020603050405020304" pitchFamily="18" charset="0"/>
                <a:cs typeface="Times New Roman" panose="02020603050405020304" pitchFamily="18" charset="0"/>
              </a:rPr>
              <a:t> →   __Li</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CO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  + __H</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O</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8000"/>
                </a:solidFill>
                <a:latin typeface="Times New Roman" panose="02020603050405020304" pitchFamily="18" charset="0"/>
                <a:cs typeface="Times New Roman" panose="02020603050405020304" pitchFamily="18" charset="0"/>
              </a:rPr>
              <a:t>You will not be wrong if you write this:    2LiOH +  1CO</a:t>
            </a:r>
            <a:r>
              <a:rPr lang="en-US" sz="2400" baseline="-25000" dirty="0">
                <a:solidFill>
                  <a:srgbClr val="008000"/>
                </a:solidFill>
                <a:latin typeface="Times New Roman" panose="02020603050405020304" pitchFamily="18" charset="0"/>
                <a:cs typeface="Times New Roman" panose="02020603050405020304" pitchFamily="18" charset="0"/>
              </a:rPr>
              <a:t>2  </a:t>
            </a:r>
            <a:r>
              <a:rPr lang="en-US" sz="2400" dirty="0">
                <a:solidFill>
                  <a:srgbClr val="008000"/>
                </a:solidFill>
                <a:latin typeface="Times New Roman" panose="02020603050405020304" pitchFamily="18" charset="0"/>
                <a:cs typeface="Times New Roman" panose="02020603050405020304" pitchFamily="18" charset="0"/>
              </a:rPr>
              <a:t> →   1Li</a:t>
            </a:r>
            <a:r>
              <a:rPr lang="en-US" sz="2400" baseline="-25000" dirty="0">
                <a:solidFill>
                  <a:srgbClr val="008000"/>
                </a:solidFill>
                <a:latin typeface="Times New Roman" panose="02020603050405020304" pitchFamily="18" charset="0"/>
                <a:cs typeface="Times New Roman" panose="02020603050405020304" pitchFamily="18" charset="0"/>
              </a:rPr>
              <a:t>2</a:t>
            </a:r>
            <a:r>
              <a:rPr lang="en-US" sz="2400" dirty="0">
                <a:solidFill>
                  <a:srgbClr val="008000"/>
                </a:solidFill>
                <a:latin typeface="Times New Roman" panose="02020603050405020304" pitchFamily="18" charset="0"/>
                <a:cs typeface="Times New Roman" panose="02020603050405020304" pitchFamily="18" charset="0"/>
              </a:rPr>
              <a:t>CO</a:t>
            </a:r>
            <a:r>
              <a:rPr lang="en-US" sz="2400" baseline="-25000" dirty="0">
                <a:solidFill>
                  <a:srgbClr val="008000"/>
                </a:solidFill>
                <a:latin typeface="Times New Roman" panose="02020603050405020304" pitchFamily="18" charset="0"/>
                <a:cs typeface="Times New Roman" panose="02020603050405020304" pitchFamily="18" charset="0"/>
              </a:rPr>
              <a:t>3</a:t>
            </a:r>
            <a:r>
              <a:rPr lang="en-US" sz="2400" dirty="0">
                <a:solidFill>
                  <a:srgbClr val="008000"/>
                </a:solidFill>
                <a:latin typeface="Times New Roman" panose="02020603050405020304" pitchFamily="18" charset="0"/>
                <a:cs typeface="Times New Roman" panose="02020603050405020304" pitchFamily="18" charset="0"/>
              </a:rPr>
              <a:t>  + 1H</a:t>
            </a:r>
            <a:r>
              <a:rPr lang="en-US" sz="2400" baseline="-25000" dirty="0">
                <a:solidFill>
                  <a:srgbClr val="008000"/>
                </a:solidFill>
                <a:latin typeface="Times New Roman" panose="02020603050405020304" pitchFamily="18" charset="0"/>
                <a:cs typeface="Times New Roman" panose="02020603050405020304" pitchFamily="18" charset="0"/>
              </a:rPr>
              <a:t>2</a:t>
            </a:r>
            <a:r>
              <a:rPr lang="en-US" sz="2400" dirty="0">
                <a:solidFill>
                  <a:srgbClr val="008000"/>
                </a:solidFill>
                <a:latin typeface="Times New Roman" panose="02020603050405020304" pitchFamily="18" charset="0"/>
                <a:cs typeface="Times New Roman" panose="02020603050405020304" pitchFamily="18" charset="0"/>
              </a:rPr>
              <a:t>O</a:t>
            </a:r>
            <a:br>
              <a:rPr lang="en-US" sz="2400" dirty="0">
                <a:solidFill>
                  <a:srgbClr val="008000"/>
                </a:solidFill>
                <a:latin typeface="Times New Roman" panose="02020603050405020304" pitchFamily="18" charset="0"/>
                <a:cs typeface="Times New Roman" panose="02020603050405020304" pitchFamily="18" charset="0"/>
              </a:rPr>
            </a:br>
            <a:r>
              <a:rPr lang="en-US" sz="2400" dirty="0">
                <a:solidFill>
                  <a:srgbClr val="008000"/>
                </a:solidFill>
                <a:latin typeface="Times New Roman" panose="02020603050405020304" pitchFamily="18" charset="0"/>
                <a:cs typeface="Times New Roman" panose="02020603050405020304" pitchFamily="18" charset="0"/>
              </a:rPr>
              <a:t>        but we will make fun of you for forgetting that chem is #1, </a:t>
            </a:r>
            <a:br>
              <a:rPr lang="en-US" sz="2400" dirty="0">
                <a:solidFill>
                  <a:srgbClr val="008000"/>
                </a:solidFill>
                <a:latin typeface="Times New Roman" panose="02020603050405020304" pitchFamily="18" charset="0"/>
                <a:cs typeface="Times New Roman" panose="02020603050405020304" pitchFamily="18" charset="0"/>
              </a:rPr>
            </a:br>
            <a:r>
              <a:rPr lang="en-US" sz="2400" dirty="0">
                <a:solidFill>
                  <a:srgbClr val="008000"/>
                </a:solidFill>
                <a:latin typeface="Times New Roman" panose="02020603050405020304" pitchFamily="18" charset="0"/>
                <a:cs typeface="Times New Roman" panose="02020603050405020304" pitchFamily="18" charset="0"/>
              </a:rPr>
              <a:t>        and that we don’t write ones in the equations or formulas!</a:t>
            </a:r>
            <a:endParaRPr lang="en-US" sz="3600" dirty="0">
              <a:solidFill>
                <a:srgbClr val="008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98854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532453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One sample of tap water contains dissolved ions such as Ca</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Mg</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a:t>
            </a:r>
            <a:r>
              <a:rPr lang="en-US" sz="2800" baseline="-250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A 150.-gram sample of this tap water contains 0.00075 gram of CaCO</a:t>
            </a:r>
            <a:r>
              <a:rPr lang="en-US" sz="2800" baseline="-25000" dirty="0">
                <a:latin typeface="Times New Roman" panose="02020603050405020304" pitchFamily="18" charset="0"/>
                <a:cs typeface="Times New Roman" panose="02020603050405020304" pitchFamily="18" charset="0"/>
              </a:rPr>
              <a:t>3(AQ)</a:t>
            </a:r>
            <a:r>
              <a:rPr lang="en-US" sz="28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Ca</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and Mg</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hard water with sodium ions, Na</a:t>
            </a:r>
            <a:r>
              <a:rPr lang="en-US" sz="2800" baseline="30000" dirty="0">
                <a:latin typeface="Times New Roman" panose="02020603050405020304" pitchFamily="18" charset="0"/>
                <a:cs typeface="Times New Roman" panose="02020603050405020304" pitchFamily="18" charset="0"/>
              </a:rPr>
              <a:t>+1</a:t>
            </a:r>
            <a:r>
              <a:rPr lang="en-US" sz="2800" baseline="-25000" dirty="0">
                <a:latin typeface="Times New Roman" panose="02020603050405020304" pitchFamily="18" charset="0"/>
                <a:cs typeface="Times New Roman" panose="02020603050405020304" pitchFamily="18" charset="0"/>
              </a:rPr>
              <a:t>(AQ).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71 Determine the parts per million of CaCO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in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tap water sample. </a:t>
            </a:r>
          </a:p>
        </p:txBody>
      </p:sp>
    </p:spTree>
    <p:extLst>
      <p:ext uri="{BB962C8B-B14F-4D97-AF65-F5344CB8AC3E}">
        <p14:creationId xmlns:p14="http://schemas.microsoft.com/office/powerpoint/2010/main" val="314535715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3477875"/>
          </a:xfrm>
          <a:prstGeom prst="rect">
            <a:avLst/>
          </a:prstGeom>
          <a:noFill/>
        </p:spPr>
        <p:txBody>
          <a:bodyPr wrap="square">
            <a:spAutoFit/>
          </a:bodyPr>
          <a:lstStyle/>
          <a:p>
            <a:pPr algn="ctr"/>
            <a:r>
              <a:rPr lang="en-US" sz="2000" dirty="0">
                <a:latin typeface="Times New Roman" panose="02020603050405020304" pitchFamily="18" charset="0"/>
                <a:cs typeface="Times New Roman" panose="02020603050405020304" pitchFamily="18" charset="0"/>
              </a:rPr>
              <a:t>One sample of tap water contains dissolved ions such as 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and CO</a:t>
            </a:r>
            <a:r>
              <a:rPr lang="en-US" sz="2000" baseline="-25000" dirty="0">
                <a:latin typeface="Times New Roman" panose="02020603050405020304" pitchFamily="18" charset="0"/>
                <a:cs typeface="Times New Roman" panose="02020603050405020304" pitchFamily="18" charset="0"/>
              </a:rPr>
              <a:t>3</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 150.-gram sample of this tap water contains 0.00075 gram of CaCO</a:t>
            </a:r>
            <a:r>
              <a:rPr lang="en-US" sz="2000" baseline="-25000" dirty="0">
                <a:latin typeface="Times New Roman" panose="02020603050405020304" pitchFamily="18" charset="0"/>
                <a:cs typeface="Times New Roman" panose="02020603050405020304" pitchFamily="18" charset="0"/>
              </a:rPr>
              <a:t>3(AQ)</a:t>
            </a:r>
            <a:r>
              <a:rPr lang="en-US" sz="20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and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a:t>
            </a:r>
            <a:r>
              <a:rPr lang="en-US" sz="2000" baseline="-25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hard water with sodium ions, Na</a:t>
            </a:r>
            <a:r>
              <a:rPr lang="en-US" sz="2000" baseline="30000" dirty="0">
                <a:latin typeface="Times New Roman" panose="02020603050405020304" pitchFamily="18" charset="0"/>
                <a:cs typeface="Times New Roman" panose="02020603050405020304" pitchFamily="18" charset="0"/>
              </a:rPr>
              <a:t>+1</a:t>
            </a:r>
            <a:r>
              <a:rPr lang="en-US" sz="2000" baseline="-25000" dirty="0">
                <a:latin typeface="Times New Roman" panose="02020603050405020304" pitchFamily="18" charset="0"/>
                <a:cs typeface="Times New Roman" panose="02020603050405020304" pitchFamily="18" charset="0"/>
              </a:rPr>
              <a:t>(AQ).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71 Determine the parts per million of CaCO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in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tap water sample. </a:t>
            </a:r>
            <a:r>
              <a:rPr lang="en-US" sz="3600" dirty="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The PPM formula is on the back of reference tables.</a:t>
            </a:r>
            <a:endParaRPr lang="en-US" sz="3600" dirty="0">
              <a:latin typeface="Times New Roman" panose="02020603050405020304" pitchFamily="18"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F2B810B3-D8D0-D708-7A40-5FED60DAE7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2774" y="3429000"/>
            <a:ext cx="6992662" cy="1225300"/>
          </a:xfrm>
          <a:prstGeom prst="rect">
            <a:avLst/>
          </a:prstGeom>
        </p:spPr>
      </p:pic>
      <p:graphicFrame>
        <p:nvGraphicFramePr>
          <p:cNvPr id="5" name="Table 5">
            <a:extLst>
              <a:ext uri="{FF2B5EF4-FFF2-40B4-BE49-F238E27FC236}">
                <a16:creationId xmlns:a16="http://schemas.microsoft.com/office/drawing/2014/main" id="{AF9D6DA1-635A-AEC9-BEFD-C34B2830DD01}"/>
              </a:ext>
            </a:extLst>
          </p:cNvPr>
          <p:cNvGraphicFramePr>
            <a:graphicFrameLocks noGrp="1"/>
          </p:cNvGraphicFramePr>
          <p:nvPr>
            <p:extLst>
              <p:ext uri="{D42A27DB-BD31-4B8C-83A1-F6EECF244321}">
                <p14:modId xmlns:p14="http://schemas.microsoft.com/office/powerpoint/2010/main" val="3286586122"/>
              </p:ext>
            </p:extLst>
          </p:nvPr>
        </p:nvGraphicFramePr>
        <p:xfrm>
          <a:off x="2482774" y="4542519"/>
          <a:ext cx="8446891" cy="1615910"/>
        </p:xfrm>
        <a:graphic>
          <a:graphicData uri="http://schemas.openxmlformats.org/drawingml/2006/table">
            <a:tbl>
              <a:tblPr firstRow="1" bandRow="1">
                <a:tableStyleId>{5C22544A-7EE6-4342-B048-85BDC9FD1C3A}</a:tableStyleId>
              </a:tblPr>
              <a:tblGrid>
                <a:gridCol w="1152847">
                  <a:extLst>
                    <a:ext uri="{9D8B030D-6E8A-4147-A177-3AD203B41FA5}">
                      <a16:colId xmlns:a16="http://schemas.microsoft.com/office/drawing/2014/main" val="3766924832"/>
                    </a:ext>
                  </a:extLst>
                </a:gridCol>
                <a:gridCol w="1419689">
                  <a:extLst>
                    <a:ext uri="{9D8B030D-6E8A-4147-A177-3AD203B41FA5}">
                      <a16:colId xmlns:a16="http://schemas.microsoft.com/office/drawing/2014/main" val="3621089022"/>
                    </a:ext>
                  </a:extLst>
                </a:gridCol>
                <a:gridCol w="2094637">
                  <a:extLst>
                    <a:ext uri="{9D8B030D-6E8A-4147-A177-3AD203B41FA5}">
                      <a16:colId xmlns:a16="http://schemas.microsoft.com/office/drawing/2014/main" val="2713932122"/>
                    </a:ext>
                  </a:extLst>
                </a:gridCol>
                <a:gridCol w="3779718">
                  <a:extLst>
                    <a:ext uri="{9D8B030D-6E8A-4147-A177-3AD203B41FA5}">
                      <a16:colId xmlns:a16="http://schemas.microsoft.com/office/drawing/2014/main" val="1910172334"/>
                    </a:ext>
                  </a:extLst>
                </a:gridCol>
              </a:tblGrid>
              <a:tr h="1615910">
                <a:tc>
                  <a:txBody>
                    <a:bodyPr/>
                    <a:lstStyle/>
                    <a:p>
                      <a:pPr algn="r"/>
                      <a:r>
                        <a:rPr lang="en-US" sz="2400" b="0" dirty="0">
                          <a:solidFill>
                            <a:srgbClr val="FF0000"/>
                          </a:solidFill>
                          <a:latin typeface="Times New Roman" panose="02020603050405020304" pitchFamily="18" charset="0"/>
                          <a:cs typeface="Times New Roman" panose="02020603050405020304" pitchFamily="18" charset="0"/>
                        </a:rPr>
                        <a:t>PPM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u="sng" dirty="0">
                          <a:solidFill>
                            <a:srgbClr val="FF0000"/>
                          </a:solidFill>
                          <a:latin typeface="Times New Roman" panose="02020603050405020304" pitchFamily="18" charset="0"/>
                          <a:cs typeface="Times New Roman" panose="02020603050405020304" pitchFamily="18" charset="0"/>
                        </a:rPr>
                        <a:t>0.00075 g</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150. 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400" b="0" dirty="0">
                          <a:solidFill>
                            <a:srgbClr val="FF0000"/>
                          </a:solidFill>
                          <a:latin typeface="Times New Roman" panose="02020603050405020304" pitchFamily="18" charset="0"/>
                          <a:cs typeface="Times New Roman" panose="02020603050405020304" pitchFamily="18" charset="0"/>
                        </a:rPr>
                        <a:t>X 1,000,000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2400" b="0" dirty="0">
                          <a:solidFill>
                            <a:srgbClr val="FF0000"/>
                          </a:solidFill>
                          <a:latin typeface="Times New Roman" panose="02020603050405020304" pitchFamily="18" charset="0"/>
                          <a:cs typeface="Times New Roman" panose="02020603050405020304" pitchFamily="18" charset="0"/>
                        </a:rPr>
                        <a:t>5 PPM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2598183"/>
                  </a:ext>
                </a:extLst>
              </a:tr>
            </a:tbl>
          </a:graphicData>
        </a:graphic>
      </p:graphicFrame>
    </p:spTree>
    <p:extLst>
      <p:ext uri="{BB962C8B-B14F-4D97-AF65-F5344CB8AC3E}">
        <p14:creationId xmlns:p14="http://schemas.microsoft.com/office/powerpoint/2010/main" val="190008812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532453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One sample of tap water contains dissolved ions such as Ca</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Mg</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a:t>
            </a:r>
            <a:r>
              <a:rPr lang="en-US" sz="2800" baseline="-25000" dirty="0">
                <a:latin typeface="Times New Roman" panose="02020603050405020304" pitchFamily="18" charset="0"/>
                <a:cs typeface="Times New Roman" panose="02020603050405020304" pitchFamily="18" charset="0"/>
              </a:rPr>
              <a:t>3</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A 150.-gram sample of this tap water contains 0.00075 gram of CaCO</a:t>
            </a:r>
            <a:r>
              <a:rPr lang="en-US" sz="2800" baseline="-25000" dirty="0">
                <a:latin typeface="Times New Roman" panose="02020603050405020304" pitchFamily="18" charset="0"/>
                <a:cs typeface="Times New Roman" panose="02020603050405020304" pitchFamily="18" charset="0"/>
              </a:rPr>
              <a:t>3(AQ)</a:t>
            </a:r>
            <a:r>
              <a:rPr lang="en-US" sz="28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Ca</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 </a:t>
            </a:r>
            <a:r>
              <a:rPr lang="en-US" sz="2800" dirty="0">
                <a:latin typeface="Times New Roman" panose="02020603050405020304" pitchFamily="18" charset="0"/>
                <a:cs typeface="Times New Roman" panose="02020603050405020304" pitchFamily="18" charset="0"/>
              </a:rPr>
              <a:t>and Mg</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hard water with sodium ions, Na</a:t>
            </a:r>
            <a:r>
              <a:rPr lang="en-US" sz="2800" baseline="30000" dirty="0">
                <a:latin typeface="Times New Roman" panose="02020603050405020304" pitchFamily="18" charset="0"/>
                <a:cs typeface="Times New Roman" panose="02020603050405020304" pitchFamily="18" charset="0"/>
              </a:rPr>
              <a:t>+1</a:t>
            </a:r>
            <a:r>
              <a:rPr lang="en-US" sz="2800" baseline="-25000" dirty="0">
                <a:latin typeface="Times New Roman" panose="02020603050405020304" pitchFamily="18" charset="0"/>
                <a:cs typeface="Times New Roman" panose="02020603050405020304" pitchFamily="18" charset="0"/>
              </a:rPr>
              <a:t>(AQ).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72  State, in terms of aqueous ions, why this tap water can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conduct an electric current.</a:t>
            </a:r>
          </a:p>
        </p:txBody>
      </p:sp>
    </p:spTree>
    <p:extLst>
      <p:ext uri="{BB962C8B-B14F-4D97-AF65-F5344CB8AC3E}">
        <p14:creationId xmlns:p14="http://schemas.microsoft.com/office/powerpoint/2010/main" val="418142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CCE76F-CBD3-BF22-FFB9-0CB0FFCA694E}"/>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  How many electrons are shared in a triple bond between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two atoms?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6 </a:t>
            </a:r>
          </a:p>
          <a:p>
            <a:pPr marL="742950" indent="-742950">
              <a:buAutoNum type="arabicParenBoth"/>
            </a:pPr>
            <a:r>
              <a:rPr lang="en-US" sz="3600" dirty="0">
                <a:latin typeface="Times New Roman" panose="02020603050405020304" pitchFamily="18" charset="0"/>
                <a:cs typeface="Times New Roman" panose="02020603050405020304" pitchFamily="18" charset="0"/>
              </a:rPr>
              <a:t>2 </a:t>
            </a:r>
          </a:p>
          <a:p>
            <a:pPr marL="742950" indent="-742950">
              <a:buAutoNum type="arabicParenBoth"/>
            </a:pPr>
            <a:r>
              <a:rPr lang="en-US" sz="3600" dirty="0">
                <a:latin typeface="Times New Roman" panose="02020603050405020304" pitchFamily="18" charset="0"/>
                <a:cs typeface="Times New Roman" panose="02020603050405020304" pitchFamily="18" charset="0"/>
              </a:rPr>
              <a:t>3</a:t>
            </a:r>
          </a:p>
          <a:p>
            <a:pPr marL="742950" indent="-742950">
              <a:buAutoNum type="arabicParenBoth"/>
            </a:pPr>
            <a:r>
              <a:rPr lang="en-US" sz="3600"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217732214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6124754"/>
          </a:xfrm>
          <a:prstGeom prst="rect">
            <a:avLst/>
          </a:prstGeom>
          <a:noFill/>
        </p:spPr>
        <p:txBody>
          <a:bodyPr wrap="square">
            <a:spAutoFit/>
          </a:bodyPr>
          <a:lstStyle/>
          <a:p>
            <a:pPr algn="ctr"/>
            <a:r>
              <a:rPr lang="en-US" sz="2000" dirty="0">
                <a:latin typeface="Times New Roman" panose="02020603050405020304" pitchFamily="18" charset="0"/>
                <a:cs typeface="Times New Roman" panose="02020603050405020304" pitchFamily="18" charset="0"/>
              </a:rPr>
              <a:t>One sample of tap water contains dissolved ions such as 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and CO</a:t>
            </a:r>
            <a:r>
              <a:rPr lang="en-US" sz="2000" baseline="-25000" dirty="0">
                <a:latin typeface="Times New Roman" panose="02020603050405020304" pitchFamily="18" charset="0"/>
                <a:cs typeface="Times New Roman" panose="02020603050405020304" pitchFamily="18" charset="0"/>
              </a:rPr>
              <a:t>3</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 150.-gram sample of this tap water contains 0.00075 gram of CaCO</a:t>
            </a:r>
            <a:r>
              <a:rPr lang="en-US" sz="2000" baseline="-25000" dirty="0">
                <a:latin typeface="Times New Roman" panose="02020603050405020304" pitchFamily="18" charset="0"/>
                <a:cs typeface="Times New Roman" panose="02020603050405020304" pitchFamily="18" charset="0"/>
              </a:rPr>
              <a:t>3(AQ)</a:t>
            </a:r>
            <a:r>
              <a:rPr lang="en-US" sz="20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and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a:t>
            </a:r>
            <a:r>
              <a:rPr lang="en-US" sz="2000" baseline="-25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hard water with sodium ions, Na</a:t>
            </a:r>
            <a:r>
              <a:rPr lang="en-US" sz="2000" baseline="30000" dirty="0">
                <a:latin typeface="Times New Roman" panose="02020603050405020304" pitchFamily="18" charset="0"/>
                <a:cs typeface="Times New Roman" panose="02020603050405020304" pitchFamily="18" charset="0"/>
              </a:rPr>
              <a:t>+1</a:t>
            </a:r>
            <a:r>
              <a:rPr lang="en-US" sz="2000" baseline="-25000" dirty="0">
                <a:latin typeface="Times New Roman" panose="02020603050405020304" pitchFamily="18" charset="0"/>
                <a:cs typeface="Times New Roman" panose="02020603050405020304" pitchFamily="18" charset="0"/>
              </a:rPr>
              <a:t>(AQ).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72  State, in terms of aqueous ions, why this tap water can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conduct an electric current.</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Water cannot conduct electricity when pure, it has no loose mobile ions.  It’s the ions that conduct electricity, ion to ion, through the water  Tap water here has several cations (and several anions that are unmentioned but must be present).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83655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532453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One sample of tap water contains dissolved ions such as Ca</a:t>
            </a:r>
            <a:r>
              <a:rPr lang="en-US" sz="2400" baseline="30000" dirty="0">
                <a:latin typeface="Times New Roman" panose="02020603050405020304" pitchFamily="18" charset="0"/>
                <a:cs typeface="Times New Roman" panose="02020603050405020304" pitchFamily="18" charset="0"/>
              </a:rPr>
              <a:t>+2</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 Mg</a:t>
            </a:r>
            <a:r>
              <a:rPr lang="en-US" sz="2400" baseline="30000" dirty="0">
                <a:latin typeface="Times New Roman" panose="02020603050405020304" pitchFamily="18" charset="0"/>
                <a:cs typeface="Times New Roman" panose="02020603050405020304" pitchFamily="18" charset="0"/>
              </a:rPr>
              <a:t>+2</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and CO</a:t>
            </a:r>
            <a:r>
              <a:rPr lang="en-US" sz="2400" baseline="-25000" dirty="0">
                <a:latin typeface="Times New Roman" panose="02020603050405020304" pitchFamily="18" charset="0"/>
                <a:cs typeface="Times New Roman" panose="02020603050405020304" pitchFamily="18" charset="0"/>
              </a:rPr>
              <a:t>3</a:t>
            </a:r>
            <a:r>
              <a:rPr lang="en-US" sz="2400" baseline="30000" dirty="0">
                <a:latin typeface="Times New Roman" panose="02020603050405020304" pitchFamily="18" charset="0"/>
                <a:cs typeface="Times New Roman" panose="02020603050405020304" pitchFamily="18" charset="0"/>
              </a:rPr>
              <a:t>-2</a:t>
            </a:r>
            <a:r>
              <a:rPr lang="en-US" sz="2400" baseline="-25000" dirty="0">
                <a:latin typeface="Times New Roman" panose="02020603050405020304" pitchFamily="18" charset="0"/>
                <a:cs typeface="Times New Roman" panose="02020603050405020304" pitchFamily="18" charset="0"/>
              </a:rPr>
              <a:t>(AQ).   </a:t>
            </a:r>
            <a:r>
              <a:rPr lang="en-US" sz="2400" dirty="0">
                <a:latin typeface="Times New Roman" panose="02020603050405020304" pitchFamily="18" charset="0"/>
                <a:cs typeface="Times New Roman" panose="02020603050405020304" pitchFamily="18" charset="0"/>
              </a:rPr>
              <a:t>A 150.-gram sample of this tap water contains 0.00075 gram of CaCO</a:t>
            </a:r>
            <a:r>
              <a:rPr lang="en-US" sz="2400" baseline="-25000" dirty="0">
                <a:latin typeface="Times New Roman" panose="02020603050405020304" pitchFamily="18" charset="0"/>
                <a:cs typeface="Times New Roman" panose="02020603050405020304" pitchFamily="18" charset="0"/>
              </a:rPr>
              <a:t>3(AQ)</a:t>
            </a:r>
            <a:r>
              <a:rPr lang="en-US" sz="24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Ca</a:t>
            </a:r>
            <a:r>
              <a:rPr lang="en-US" sz="2400" baseline="30000" dirty="0">
                <a:latin typeface="Times New Roman" panose="02020603050405020304" pitchFamily="18" charset="0"/>
                <a:cs typeface="Times New Roman" panose="02020603050405020304" pitchFamily="18" charset="0"/>
              </a:rPr>
              <a:t>+2</a:t>
            </a:r>
            <a:r>
              <a:rPr lang="en-US" sz="2400" baseline="-25000" dirty="0">
                <a:latin typeface="Times New Roman" panose="02020603050405020304" pitchFamily="18" charset="0"/>
                <a:cs typeface="Times New Roman" panose="02020603050405020304" pitchFamily="18" charset="0"/>
              </a:rPr>
              <a:t>(AQ) </a:t>
            </a:r>
            <a:r>
              <a:rPr lang="en-US" sz="2400" dirty="0">
                <a:latin typeface="Times New Roman" panose="02020603050405020304" pitchFamily="18" charset="0"/>
                <a:cs typeface="Times New Roman" panose="02020603050405020304" pitchFamily="18" charset="0"/>
              </a:rPr>
              <a:t>and Mg</a:t>
            </a:r>
            <a:r>
              <a:rPr lang="en-US" sz="2400" baseline="30000" dirty="0">
                <a:latin typeface="Times New Roman" panose="02020603050405020304" pitchFamily="18" charset="0"/>
                <a:cs typeface="Times New Roman" panose="02020603050405020304" pitchFamily="18" charset="0"/>
              </a:rPr>
              <a:t>+2</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hard water with sodium ions, Na</a:t>
            </a:r>
            <a:r>
              <a:rPr lang="en-US" sz="2400" baseline="30000" dirty="0">
                <a:latin typeface="Times New Roman" panose="02020603050405020304" pitchFamily="18" charset="0"/>
                <a:cs typeface="Times New Roman" panose="02020603050405020304" pitchFamily="18" charset="0"/>
              </a:rPr>
              <a:t>+1</a:t>
            </a:r>
            <a:r>
              <a:rPr lang="en-US" sz="2400" baseline="-25000" dirty="0">
                <a:latin typeface="Times New Roman" panose="02020603050405020304" pitchFamily="18" charset="0"/>
                <a:cs typeface="Times New Roman" panose="02020603050405020304" pitchFamily="18" charset="0"/>
              </a:rPr>
              <a:t>(AQ).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73  Using the key in your answer booklet, draw at least two water molecules in the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box, showing the orientation of each water molecule toward the Ca</a:t>
            </a:r>
            <a:r>
              <a:rPr lang="en-US" sz="2800" baseline="30000"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You are given this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in answer booklet:  </a:t>
            </a:r>
          </a:p>
        </p:txBody>
      </p:sp>
      <p:pic>
        <p:nvPicPr>
          <p:cNvPr id="4" name="Picture 3" descr="Diagram&#10;&#10;Description automatically generated">
            <a:extLst>
              <a:ext uri="{FF2B5EF4-FFF2-40B4-BE49-F238E27FC236}">
                <a16:creationId xmlns:a16="http://schemas.microsoft.com/office/drawing/2014/main" id="{60F4A68C-CE59-66A0-FD20-FCA0047D5D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0058" y="3736548"/>
            <a:ext cx="6137031" cy="2854148"/>
          </a:xfrm>
          <a:prstGeom prst="rect">
            <a:avLst/>
          </a:prstGeom>
        </p:spPr>
      </p:pic>
    </p:spTree>
    <p:extLst>
      <p:ext uri="{BB962C8B-B14F-4D97-AF65-F5344CB8AC3E}">
        <p14:creationId xmlns:p14="http://schemas.microsoft.com/office/powerpoint/2010/main" val="393114499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F4B53F-A4B6-152E-79F0-65C895840E95}"/>
              </a:ext>
            </a:extLst>
          </p:cNvPr>
          <p:cNvSpPr txBox="1"/>
          <p:nvPr/>
        </p:nvSpPr>
        <p:spPr>
          <a:xfrm>
            <a:off x="0" y="0"/>
            <a:ext cx="12192000" cy="6801862"/>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One sample of tap water contains dissolved ions such as 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and CO</a:t>
            </a:r>
            <a:r>
              <a:rPr lang="en-US" sz="2000" baseline="-25000" dirty="0">
                <a:latin typeface="Times New Roman" panose="02020603050405020304" pitchFamily="18" charset="0"/>
                <a:cs typeface="Times New Roman" panose="02020603050405020304" pitchFamily="18" charset="0"/>
              </a:rPr>
              <a:t>3</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 150.-gram sample of this tap water contains 0.00075 gram of CaCO</a:t>
            </a:r>
            <a:r>
              <a:rPr lang="en-US" sz="2000" baseline="-25000" dirty="0">
                <a:latin typeface="Times New Roman" panose="02020603050405020304" pitchFamily="18" charset="0"/>
                <a:cs typeface="Times New Roman" panose="02020603050405020304" pitchFamily="18" charset="0"/>
              </a:rPr>
              <a:t>3(AQ)</a:t>
            </a:r>
            <a:r>
              <a:rPr lang="en-US" sz="2000" dirty="0">
                <a:latin typeface="Times New Roman" panose="02020603050405020304" pitchFamily="18" charset="0"/>
                <a:cs typeface="Times New Roman" panose="02020603050405020304" pitchFamily="18" charset="0"/>
              </a:rPr>
              <a:t>. When these ions in the tap water are present in greater concentrations, the water is called hard water. The hard water can damage water pipes and water heaters by producing large deposits of solid calcium carbonate, known as scale. Some homeowners have a water softener to replace positive ions, such as Ca</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 </a:t>
            </a:r>
            <a:r>
              <a:rPr lang="en-US" sz="2000" dirty="0">
                <a:latin typeface="Times New Roman" panose="02020603050405020304" pitchFamily="18" charset="0"/>
                <a:cs typeface="Times New Roman" panose="02020603050405020304" pitchFamily="18" charset="0"/>
              </a:rPr>
              <a:t>and Mg</a:t>
            </a:r>
            <a:r>
              <a:rPr lang="en-US" sz="2000" baseline="30000" dirty="0">
                <a:latin typeface="Times New Roman" panose="02020603050405020304" pitchFamily="18" charset="0"/>
                <a:cs typeface="Times New Roman" panose="02020603050405020304" pitchFamily="18" charset="0"/>
              </a:rPr>
              <a:t>+2</a:t>
            </a:r>
            <a:r>
              <a:rPr lang="en-US" sz="2000" baseline="-25000" dirty="0">
                <a:latin typeface="Times New Roman" panose="02020603050405020304" pitchFamily="18" charset="0"/>
                <a:cs typeface="Times New Roman" panose="02020603050405020304" pitchFamily="18" charset="0"/>
              </a:rPr>
              <a:t>(AQ)</a:t>
            </a:r>
            <a:r>
              <a:rPr lang="en-US" sz="2000" dirty="0">
                <a:latin typeface="Times New Roman" panose="02020603050405020304" pitchFamily="18" charset="0"/>
                <a:cs typeface="Times New Roman" panose="02020603050405020304" pitchFamily="18" charset="0"/>
              </a:rPr>
              <a:t>,</a:t>
            </a:r>
            <a:r>
              <a:rPr lang="en-US" sz="2000" baseline="-25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hard water with sodium ions, Na</a:t>
            </a:r>
            <a:r>
              <a:rPr lang="en-US" sz="2000" baseline="30000" dirty="0">
                <a:latin typeface="Times New Roman" panose="02020603050405020304" pitchFamily="18" charset="0"/>
                <a:cs typeface="Times New Roman" panose="02020603050405020304" pitchFamily="18" charset="0"/>
              </a:rPr>
              <a:t>+1</a:t>
            </a:r>
            <a:r>
              <a:rPr lang="en-US" sz="2000" baseline="-25000" dirty="0">
                <a:latin typeface="Times New Roman" panose="02020603050405020304" pitchFamily="18" charset="0"/>
                <a:cs typeface="Times New Roman" panose="02020603050405020304" pitchFamily="18" charset="0"/>
              </a:rPr>
              <a:t>(AQ).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73  Using the key in your answer booklet, draw at least </a:t>
            </a:r>
            <a:r>
              <a:rPr lang="en-US" sz="2800" u="sng" dirty="0">
                <a:solidFill>
                  <a:srgbClr val="0000FF"/>
                </a:solidFill>
                <a:latin typeface="Times New Roman" panose="02020603050405020304" pitchFamily="18" charset="0"/>
                <a:cs typeface="Times New Roman" panose="02020603050405020304" pitchFamily="18" charset="0"/>
              </a:rPr>
              <a:t>two*</a:t>
            </a:r>
            <a:r>
              <a:rPr lang="en-US" sz="2800" dirty="0">
                <a:latin typeface="Times New Roman" panose="02020603050405020304" pitchFamily="18" charset="0"/>
                <a:cs typeface="Times New Roman" panose="02020603050405020304" pitchFamily="18" charset="0"/>
              </a:rPr>
              <a:t> water molecules in the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box, showing the orientation of each water molecule toward the Ca</a:t>
            </a:r>
            <a:r>
              <a:rPr lang="en-US" sz="2800" baseline="30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ion.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 water molecules are polar.</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Oxygen is more negative due to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its higher electronegativity value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compared to hydrogen, so the negative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oxygen “side” is more attracted to this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positive cation.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a:t>
            </a:r>
            <a:r>
              <a:rPr lang="en-US" sz="2800" u="sng" dirty="0">
                <a:solidFill>
                  <a:srgbClr val="0000FF"/>
                </a:solidFill>
                <a:latin typeface="Times New Roman" panose="02020603050405020304" pitchFamily="18" charset="0"/>
                <a:cs typeface="Times New Roman" panose="02020603050405020304" pitchFamily="18" charset="0"/>
              </a:rPr>
              <a:t>*Draw 2 (there are 3 water molecules in this drawing now.  </a:t>
            </a:r>
          </a:p>
        </p:txBody>
      </p:sp>
      <p:pic>
        <p:nvPicPr>
          <p:cNvPr id="5" name="Picture 4" descr="Diagram&#10;&#10;Description automatically generated">
            <a:extLst>
              <a:ext uri="{FF2B5EF4-FFF2-40B4-BE49-F238E27FC236}">
                <a16:creationId xmlns:a16="http://schemas.microsoft.com/office/drawing/2014/main" id="{6F4D24B5-4921-00B2-D494-50537933FC0C}"/>
              </a:ext>
            </a:extLst>
          </p:cNvPr>
          <p:cNvPicPr>
            <a:picLocks noChangeAspect="1"/>
          </p:cNvPicPr>
          <p:nvPr/>
        </p:nvPicPr>
        <p:blipFill rotWithShape="1">
          <a:blip r:embed="rId2">
            <a:extLst>
              <a:ext uri="{28A0092B-C50C-407E-A947-70E740481C1C}">
                <a14:useLocalDpi xmlns:a14="http://schemas.microsoft.com/office/drawing/2010/main" val="0"/>
              </a:ext>
            </a:extLst>
          </a:blip>
          <a:srcRect l="51507" t="20762" r="22418" b="17666"/>
          <a:stretch/>
        </p:blipFill>
        <p:spPr>
          <a:xfrm>
            <a:off x="7426746" y="3901073"/>
            <a:ext cx="1600200" cy="1757363"/>
          </a:xfrm>
          <a:prstGeom prst="rect">
            <a:avLst/>
          </a:prstGeom>
        </p:spPr>
      </p:pic>
      <p:sp>
        <p:nvSpPr>
          <p:cNvPr id="6" name="Oval 5">
            <a:extLst>
              <a:ext uri="{FF2B5EF4-FFF2-40B4-BE49-F238E27FC236}">
                <a16:creationId xmlns:a16="http://schemas.microsoft.com/office/drawing/2014/main" id="{29BD5653-3A82-AF2D-4C4B-1C85A349A4F8}"/>
              </a:ext>
            </a:extLst>
          </p:cNvPr>
          <p:cNvSpPr/>
          <p:nvPr/>
        </p:nvSpPr>
        <p:spPr>
          <a:xfrm>
            <a:off x="8436396" y="4290035"/>
            <a:ext cx="328613" cy="33367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7BE9258-5088-ECBD-98DF-EB4D15A62097}"/>
              </a:ext>
            </a:extLst>
          </p:cNvPr>
          <p:cNvSpPr/>
          <p:nvPr/>
        </p:nvSpPr>
        <p:spPr>
          <a:xfrm>
            <a:off x="8191127" y="5060294"/>
            <a:ext cx="328613" cy="33367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065DE76-15E0-0FBC-E169-AA3703BB8F02}"/>
              </a:ext>
            </a:extLst>
          </p:cNvPr>
          <p:cNvSpPr/>
          <p:nvPr/>
        </p:nvSpPr>
        <p:spPr>
          <a:xfrm>
            <a:off x="8765009" y="4413193"/>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74F5068-379B-0A63-0131-B53635EAC7BD}"/>
              </a:ext>
            </a:extLst>
          </p:cNvPr>
          <p:cNvSpPr/>
          <p:nvPr/>
        </p:nvSpPr>
        <p:spPr>
          <a:xfrm>
            <a:off x="8563793" y="4125730"/>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2231B82-8AF9-732A-3B04-710230DF661D}"/>
              </a:ext>
            </a:extLst>
          </p:cNvPr>
          <p:cNvSpPr/>
          <p:nvPr/>
        </p:nvSpPr>
        <p:spPr>
          <a:xfrm>
            <a:off x="7788696" y="4251118"/>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C0C9BB9-2095-4B6B-8B84-9C3F65C83232}"/>
              </a:ext>
            </a:extLst>
          </p:cNvPr>
          <p:cNvSpPr/>
          <p:nvPr/>
        </p:nvSpPr>
        <p:spPr>
          <a:xfrm>
            <a:off x="7483897" y="4401137"/>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B7030E0-E014-9FA3-2D7D-7383C90F4EC0}"/>
              </a:ext>
            </a:extLst>
          </p:cNvPr>
          <p:cNvSpPr/>
          <p:nvPr/>
        </p:nvSpPr>
        <p:spPr>
          <a:xfrm>
            <a:off x="8480449" y="5300950"/>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8E1B507-1AC1-8655-9F77-186D31B6D49C}"/>
              </a:ext>
            </a:extLst>
          </p:cNvPr>
          <p:cNvSpPr/>
          <p:nvPr/>
        </p:nvSpPr>
        <p:spPr>
          <a:xfrm>
            <a:off x="8143502" y="5369040"/>
            <a:ext cx="166688" cy="157162"/>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3D00B7-7DF5-F5D2-50E3-770EF19067FB}"/>
              </a:ext>
            </a:extLst>
          </p:cNvPr>
          <p:cNvSpPr/>
          <p:nvPr/>
        </p:nvSpPr>
        <p:spPr>
          <a:xfrm>
            <a:off x="7641059" y="4408280"/>
            <a:ext cx="328613" cy="33367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A053F8A-BE67-8884-13A1-FD8A19DA1428}"/>
              </a:ext>
            </a:extLst>
          </p:cNvPr>
          <p:cNvSpPr/>
          <p:nvPr/>
        </p:nvSpPr>
        <p:spPr>
          <a:xfrm>
            <a:off x="6579022" y="3150865"/>
            <a:ext cx="3200400" cy="306448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5733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2308324"/>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74  State evidence, from the equation, that the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is exothermic.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89266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74  State evidence, from the equation, that the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is exothermic.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In this balanced equation, HEAT is a PRODUCT.  That is the definition of heat being given off = EXOTHERMIC.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5953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1754326"/>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75  Explain, in terms of substances, why the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is a decomposition reaction.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60105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75  Explain, in terms of substances, why the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is a decomposition reaction.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In this equation you start with ONE REACTANT, and it breaks down into 2 smaller products.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This is the definition of a decomposition reaction.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75121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1200329"/>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76  State how increasing the temperature of the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affects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rate of the reaction.</a:t>
            </a:r>
          </a:p>
        </p:txBody>
      </p:sp>
    </p:spTree>
    <p:extLst>
      <p:ext uri="{BB962C8B-B14F-4D97-AF65-F5344CB8AC3E}">
        <p14:creationId xmlns:p14="http://schemas.microsoft.com/office/powerpoint/2010/main" val="318897119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2062103"/>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A 3% hydrogen peroxide solution,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2(AQ)</a:t>
            </a:r>
            <a:r>
              <a:rPr lang="en-US" sz="3200" dirty="0">
                <a:latin typeface="Times New Roman" panose="02020603050405020304" pitchFamily="18" charset="0"/>
                <a:cs typeface="Times New Roman" panose="02020603050405020304" pitchFamily="18" charset="0"/>
              </a:rPr>
              <a:t>,</a:t>
            </a:r>
            <a:r>
              <a:rPr lang="en-US" sz="3200" baseline="-25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commonly used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 disinfectant. Hydrogen peroxide,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decomposes as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represented by the balanced equation below.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2H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0" y="2333685"/>
            <a:ext cx="12191999"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76  State how increasing the temperature of the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affects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rate of the reaction.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200" i="1" dirty="0">
                <a:solidFill>
                  <a:srgbClr val="0000FF"/>
                </a:solidFill>
                <a:latin typeface="Times New Roman" panose="02020603050405020304" pitchFamily="18" charset="0"/>
                <a:cs typeface="Times New Roman" panose="02020603050405020304" pitchFamily="18" charset="0"/>
              </a:rPr>
              <a:t>This is NOT the </a:t>
            </a:r>
            <a:r>
              <a:rPr lang="en-US" sz="3200" i="1" dirty="0" err="1">
                <a:solidFill>
                  <a:srgbClr val="0000FF"/>
                </a:solidFill>
                <a:latin typeface="Times New Roman" panose="02020603050405020304" pitchFamily="18" charset="0"/>
                <a:cs typeface="Times New Roman" panose="02020603050405020304" pitchFamily="18" charset="0"/>
              </a:rPr>
              <a:t>LeChatlier’s</a:t>
            </a:r>
            <a:r>
              <a:rPr lang="en-US" sz="3200" i="1" dirty="0">
                <a:solidFill>
                  <a:srgbClr val="0000FF"/>
                </a:solidFill>
                <a:latin typeface="Times New Roman" panose="02020603050405020304" pitchFamily="18" charset="0"/>
                <a:cs typeface="Times New Roman" panose="02020603050405020304" pitchFamily="18" charset="0"/>
              </a:rPr>
              <a:t> Principle Question.  </a:t>
            </a:r>
            <a:br>
              <a:rPr lang="en-US" sz="3200" i="1" dirty="0">
                <a:solidFill>
                  <a:srgbClr val="0000FF"/>
                </a:solidFill>
                <a:latin typeface="Times New Roman" panose="02020603050405020304" pitchFamily="18" charset="0"/>
                <a:cs typeface="Times New Roman" panose="02020603050405020304" pitchFamily="18" charset="0"/>
              </a:rPr>
            </a:br>
            <a:r>
              <a:rPr lang="en-US" sz="3200" i="1" dirty="0">
                <a:solidFill>
                  <a:srgbClr val="0000FF"/>
                </a:solidFill>
                <a:latin typeface="Times New Roman" panose="02020603050405020304" pitchFamily="18" charset="0"/>
                <a:cs typeface="Times New Roman" panose="02020603050405020304" pitchFamily="18" charset="0"/>
              </a:rPr>
              <a:t>This is NOT a dynamic equilibrium.  </a:t>
            </a:r>
            <a:endParaRPr lang="en-US" sz="3600" i="1" dirty="0">
              <a:solidFill>
                <a:srgbClr val="0000FF"/>
              </a:solidFill>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Adding heat will increase the rate of reaction,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higher temperatures = faster reactions.  </a:t>
            </a:r>
          </a:p>
        </p:txBody>
      </p:sp>
    </p:spTree>
    <p:extLst>
      <p:ext uri="{BB962C8B-B14F-4D97-AF65-F5344CB8AC3E}">
        <p14:creationId xmlns:p14="http://schemas.microsoft.com/office/powerpoint/2010/main" val="13585489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138499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A 3% hydrogen peroxide solution, 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2(AQ)</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commonly used as a disinfectant. Hydrogen peroxide, 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decomposes , shown by the balanced equation below.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2H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2H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 + 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1" y="1573521"/>
            <a:ext cx="12191999"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77  On the potential energy diagram in your answer booklet,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draw a double-headed arrow (↕) to indicate the interval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represents the heat of reaction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You are given this diagram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answer booklet.</a:t>
            </a:r>
          </a:p>
        </p:txBody>
      </p:sp>
      <p:pic>
        <p:nvPicPr>
          <p:cNvPr id="4" name="Picture 3" descr="Diagram&#10;&#10;Description automatically generated">
            <a:extLst>
              <a:ext uri="{FF2B5EF4-FFF2-40B4-BE49-F238E27FC236}">
                <a16:creationId xmlns:a16="http://schemas.microsoft.com/office/drawing/2014/main" id="{E6D11157-BDCC-C0FD-D233-421E550A8A31}"/>
              </a:ext>
            </a:extLst>
          </p:cNvPr>
          <p:cNvPicPr>
            <a:picLocks noChangeAspect="1"/>
          </p:cNvPicPr>
          <p:nvPr/>
        </p:nvPicPr>
        <p:blipFill rotWithShape="1">
          <a:blip r:embed="rId2">
            <a:extLst>
              <a:ext uri="{28A0092B-C50C-407E-A947-70E740481C1C}">
                <a14:useLocalDpi xmlns:a14="http://schemas.microsoft.com/office/drawing/2010/main" val="0"/>
              </a:ext>
            </a:extLst>
          </a:blip>
          <a:srcRect l="14635" t="7621" r="4887" b="8006"/>
          <a:stretch/>
        </p:blipFill>
        <p:spPr>
          <a:xfrm>
            <a:off x="7436386" y="3530154"/>
            <a:ext cx="4329630" cy="3102000"/>
          </a:xfrm>
          <a:prstGeom prst="rect">
            <a:avLst/>
          </a:prstGeom>
        </p:spPr>
      </p:pic>
    </p:spTree>
    <p:extLst>
      <p:ext uri="{BB962C8B-B14F-4D97-AF65-F5344CB8AC3E}">
        <p14:creationId xmlns:p14="http://schemas.microsoft.com/office/powerpoint/2010/main" val="1064656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CCE76F-CBD3-BF22-FFB9-0CB0FFCA694E}"/>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  How many electrons are shared in a triple bond between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two atoms?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6 </a:t>
            </a:r>
          </a:p>
          <a:p>
            <a:pPr marL="742950" indent="-742950">
              <a:buAutoNum type="arabicParenBoth"/>
            </a:pPr>
            <a:r>
              <a:rPr lang="en-US" sz="3600" dirty="0">
                <a:latin typeface="Times New Roman" panose="02020603050405020304" pitchFamily="18" charset="0"/>
                <a:cs typeface="Times New Roman" panose="02020603050405020304" pitchFamily="18" charset="0"/>
              </a:rPr>
              <a:t>2 </a:t>
            </a:r>
          </a:p>
          <a:p>
            <a:pPr marL="742950" indent="-742950">
              <a:buAutoNum type="arabicParenBoth"/>
            </a:pPr>
            <a:r>
              <a:rPr lang="en-US" sz="3600" dirty="0">
                <a:latin typeface="Times New Roman" panose="02020603050405020304" pitchFamily="18" charset="0"/>
                <a:cs typeface="Times New Roman" panose="02020603050405020304" pitchFamily="18" charset="0"/>
              </a:rPr>
              <a:t>3</a:t>
            </a:r>
          </a:p>
          <a:p>
            <a:pPr marL="742950" indent="-742950">
              <a:buAutoNum type="arabicParenBoth"/>
            </a:pPr>
            <a:r>
              <a:rPr lang="en-US" sz="3600" dirty="0">
                <a:latin typeface="Times New Roman" panose="02020603050405020304" pitchFamily="18" charset="0"/>
                <a:cs typeface="Times New Roman" panose="02020603050405020304" pitchFamily="18" charset="0"/>
              </a:rPr>
              <a:t>4</a:t>
            </a:r>
          </a:p>
        </p:txBody>
      </p:sp>
      <p:pic>
        <p:nvPicPr>
          <p:cNvPr id="5124" name="Picture 4" descr="Covalent Bond - Chemistry Steps">
            <a:extLst>
              <a:ext uri="{FF2B5EF4-FFF2-40B4-BE49-F238E27FC236}">
                <a16:creationId xmlns:a16="http://schemas.microsoft.com/office/drawing/2014/main" id="{981A23E4-5C3B-E002-0BCD-67AFAA9AC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2630" y="808759"/>
            <a:ext cx="6343650" cy="3771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C848281-30C1-2A64-B67A-3EFAD4D66701}"/>
              </a:ext>
            </a:extLst>
          </p:cNvPr>
          <p:cNvSpPr txBox="1"/>
          <p:nvPr/>
        </p:nvSpPr>
        <p:spPr>
          <a:xfrm>
            <a:off x="1" y="4779077"/>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in a triple bond there are THREE BONDS between 2 atoms.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Each bond requires each atom to “share” one electron each, so there are SIX ELECTRONS shared in a triple bond.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Answer the right question, here it’s how many total electrons.  </a:t>
            </a: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05714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485D76-CBE6-790E-44BF-3C01A6D8C10E}"/>
              </a:ext>
            </a:extLst>
          </p:cNvPr>
          <p:cNvSpPr txBox="1"/>
          <p:nvPr/>
        </p:nvSpPr>
        <p:spPr>
          <a:xfrm>
            <a:off x="0" y="0"/>
            <a:ext cx="12192000" cy="1384995"/>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A 3% hydrogen peroxide solution, 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2(AQ)</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commonly used as a disinfectant. Hydrogen peroxide, 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decomposes , shown by the balanced equation below.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2H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2H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 + 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heat</a:t>
            </a:r>
          </a:p>
        </p:txBody>
      </p:sp>
      <p:sp>
        <p:nvSpPr>
          <p:cNvPr id="5" name="TextBox 4">
            <a:extLst>
              <a:ext uri="{FF2B5EF4-FFF2-40B4-BE49-F238E27FC236}">
                <a16:creationId xmlns:a16="http://schemas.microsoft.com/office/drawing/2014/main" id="{7F4C6C54-50DF-2937-44FD-F4BEE4200E41}"/>
              </a:ext>
            </a:extLst>
          </p:cNvPr>
          <p:cNvSpPr txBox="1"/>
          <p:nvPr/>
        </p:nvSpPr>
        <p:spPr>
          <a:xfrm>
            <a:off x="1" y="1573521"/>
            <a:ext cx="12191999" cy="5139869"/>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77  On the potential energy diagram in your answer booklet, draw a double-headed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arrow (↕) to indicate the interval that represents the heat of reaction</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Heat of Reaction is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known as the </a:t>
            </a:r>
            <a:r>
              <a:rPr lang="en-US" sz="3600" dirty="0">
                <a:solidFill>
                  <a:srgbClr val="FF0000"/>
                </a:solidFill>
                <a:latin typeface="Calibri" panose="020F0502020204030204" pitchFamily="34" charset="0"/>
                <a:cs typeface="Calibri" panose="020F0502020204030204" pitchFamily="34" charset="0"/>
              </a:rPr>
              <a:t>∆</a:t>
            </a:r>
            <a:r>
              <a:rPr lang="en-US" sz="3600" dirty="0">
                <a:solidFill>
                  <a:srgbClr val="FF0000"/>
                </a:solidFill>
                <a:latin typeface="Times New Roman" panose="02020603050405020304" pitchFamily="18" charset="0"/>
                <a:cs typeface="Times New Roman" panose="02020603050405020304" pitchFamily="18" charset="0"/>
              </a:rPr>
              <a:t>H,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the change of energy</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from start of reaction, to end.</a:t>
            </a: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Here </a:t>
            </a:r>
            <a:r>
              <a:rPr lang="en-US" sz="2800" dirty="0">
                <a:solidFill>
                  <a:srgbClr val="0000FF"/>
                </a:solidFill>
                <a:latin typeface="Calibri" panose="020F0502020204030204" pitchFamily="34" charset="0"/>
                <a:cs typeface="Calibri" panose="020F0502020204030204" pitchFamily="34" charset="0"/>
              </a:rPr>
              <a:t>∆</a:t>
            </a:r>
            <a:r>
              <a:rPr lang="en-US" sz="2800" dirty="0">
                <a:solidFill>
                  <a:srgbClr val="0000FF"/>
                </a:solidFill>
                <a:latin typeface="Times New Roman" panose="02020603050405020304" pitchFamily="18" charset="0"/>
                <a:cs typeface="Times New Roman" panose="02020603050405020304" pitchFamily="18" charset="0"/>
              </a:rPr>
              <a:t>H is negative (exothermic</a:t>
            </a:r>
            <a:r>
              <a:rPr lang="en-US" sz="3600" dirty="0">
                <a:solidFill>
                  <a:srgbClr val="0000FF"/>
                </a:solidFill>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pic>
        <p:nvPicPr>
          <p:cNvPr id="4" name="Picture 3" descr="Diagram&#10;&#10;Description automatically generated">
            <a:extLst>
              <a:ext uri="{FF2B5EF4-FFF2-40B4-BE49-F238E27FC236}">
                <a16:creationId xmlns:a16="http://schemas.microsoft.com/office/drawing/2014/main" id="{E6D11157-BDCC-C0FD-D233-421E550A8A31}"/>
              </a:ext>
            </a:extLst>
          </p:cNvPr>
          <p:cNvPicPr>
            <a:picLocks noChangeAspect="1"/>
          </p:cNvPicPr>
          <p:nvPr/>
        </p:nvPicPr>
        <p:blipFill rotWithShape="1">
          <a:blip r:embed="rId2">
            <a:extLst>
              <a:ext uri="{28A0092B-C50C-407E-A947-70E740481C1C}">
                <a14:useLocalDpi xmlns:a14="http://schemas.microsoft.com/office/drawing/2010/main" val="0"/>
              </a:ext>
            </a:extLst>
          </a:blip>
          <a:srcRect l="14635" t="7621" r="4887" b="8006"/>
          <a:stretch/>
        </p:blipFill>
        <p:spPr>
          <a:xfrm>
            <a:off x="5883007" y="2506352"/>
            <a:ext cx="5871992" cy="4207038"/>
          </a:xfrm>
          <a:prstGeom prst="rect">
            <a:avLst/>
          </a:prstGeom>
        </p:spPr>
      </p:pic>
      <p:sp>
        <p:nvSpPr>
          <p:cNvPr id="2" name="TextBox 1">
            <a:extLst>
              <a:ext uri="{FF2B5EF4-FFF2-40B4-BE49-F238E27FC236}">
                <a16:creationId xmlns:a16="http://schemas.microsoft.com/office/drawing/2014/main" id="{52875234-CB75-6F75-F10F-BFA073F47510}"/>
              </a:ext>
            </a:extLst>
          </p:cNvPr>
          <p:cNvSpPr txBox="1"/>
          <p:nvPr/>
        </p:nvSpPr>
        <p:spPr>
          <a:xfrm>
            <a:off x="7216048" y="4551169"/>
            <a:ext cx="649995" cy="923330"/>
          </a:xfrm>
          <a:prstGeom prst="rect">
            <a:avLst/>
          </a:prstGeom>
          <a:noFill/>
        </p:spPr>
        <p:txBody>
          <a:bodyPr wrap="square" rtlCol="0">
            <a:spAutoFit/>
          </a:bodyPr>
          <a:lstStyle/>
          <a:p>
            <a:r>
              <a:rPr lang="en-US" sz="5400" dirty="0">
                <a:solidFill>
                  <a:srgbClr val="FF0000"/>
                </a:solidFill>
                <a:latin typeface="Calibri" panose="020F0502020204030204" pitchFamily="34" charset="0"/>
                <a:cs typeface="Calibri" panose="020F0502020204030204" pitchFamily="34" charset="0"/>
              </a:rPr>
              <a:t>↕</a:t>
            </a:r>
            <a:endParaRPr lang="en-US" sz="5400" dirty="0">
              <a:solidFill>
                <a:srgbClr val="FF0000"/>
              </a:solidFill>
            </a:endParaRPr>
          </a:p>
        </p:txBody>
      </p:sp>
    </p:spTree>
    <p:extLst>
      <p:ext uri="{BB962C8B-B14F-4D97-AF65-F5344CB8AC3E}">
        <p14:creationId xmlns:p14="http://schemas.microsoft.com/office/powerpoint/2010/main" val="331507288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0E559AB-F479-CFCF-E855-B9383C8B5BFA}"/>
              </a:ext>
            </a:extLst>
          </p:cNvPr>
          <p:cNvSpPr txBox="1"/>
          <p:nvPr/>
        </p:nvSpPr>
        <p:spPr>
          <a:xfrm>
            <a:off x="0" y="2115239"/>
            <a:ext cx="6982829"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78  Identify the subatomic particles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flow through the wire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cell operates. </a:t>
            </a:r>
          </a:p>
        </p:txBody>
      </p:sp>
    </p:spTree>
    <p:extLst>
      <p:ext uri="{BB962C8B-B14F-4D97-AF65-F5344CB8AC3E}">
        <p14:creationId xmlns:p14="http://schemas.microsoft.com/office/powerpoint/2010/main" val="338489608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27693"/>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2115239"/>
            <a:ext cx="6982829" cy="446276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78  Identify the </a:t>
            </a:r>
            <a:r>
              <a:rPr lang="en-US" sz="3600" i="1" u="sng" dirty="0">
                <a:solidFill>
                  <a:srgbClr val="0000FF"/>
                </a:solidFill>
                <a:latin typeface="Times New Roman" panose="02020603050405020304" pitchFamily="18" charset="0"/>
                <a:cs typeface="Times New Roman" panose="02020603050405020304" pitchFamily="18" charset="0"/>
              </a:rPr>
              <a:t>subatomic particles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flow through the wire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cell operates.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Electrons flow through wires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(electricity is made of moving electrons).  </a:t>
            </a:r>
            <a:br>
              <a:rPr lang="en-US" sz="3600" dirty="0">
                <a:solidFill>
                  <a:srgbClr val="FF0000"/>
                </a:solidFill>
                <a:latin typeface="Times New Roman" panose="02020603050405020304" pitchFamily="18" charset="0"/>
                <a:cs typeface="Times New Roman" panose="02020603050405020304" pitchFamily="18" charset="0"/>
              </a:rPr>
            </a:br>
            <a:r>
              <a:rPr lang="en-US" sz="3200" i="1" dirty="0">
                <a:solidFill>
                  <a:srgbClr val="0000FF"/>
                </a:solidFill>
                <a:latin typeface="Times New Roman" panose="02020603050405020304" pitchFamily="18" charset="0"/>
                <a:cs typeface="Times New Roman" panose="02020603050405020304" pitchFamily="18" charset="0"/>
              </a:rPr>
              <a:t>The answer is NOT electricity though. </a:t>
            </a:r>
            <a:endParaRPr lang="en-US" sz="3600"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51494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1843127"/>
            <a:ext cx="7093665" cy="230832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79  Compare the number of electrons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lost to the number of electrons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gained during the reaction in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operating cell.</a:t>
            </a:r>
          </a:p>
        </p:txBody>
      </p:sp>
    </p:spTree>
    <p:extLst>
      <p:ext uri="{BB962C8B-B14F-4D97-AF65-F5344CB8AC3E}">
        <p14:creationId xmlns:p14="http://schemas.microsoft.com/office/powerpoint/2010/main" val="160088781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1843127"/>
            <a:ext cx="7093665" cy="458587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79  Compare the number of electrons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lost to the number of electrons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gained during the reaction in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operating cell.</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number of electrons lost and gained is the exact same. </a:t>
            </a:r>
            <a:br>
              <a:rPr lang="en-US" sz="2800" dirty="0">
                <a:solidFill>
                  <a:srgbClr val="FF0000"/>
                </a:solidFill>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The loss of electrons (oxidation) is in perfect balance with the gain of electrons (reduction). </a:t>
            </a:r>
            <a:endParaRPr lang="en-US"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88699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1983037"/>
            <a:ext cx="7093665"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80  State the form of energy that is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converted to electrical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operating cell</a:t>
            </a:r>
          </a:p>
        </p:txBody>
      </p:sp>
    </p:spTree>
    <p:extLst>
      <p:ext uri="{BB962C8B-B14F-4D97-AF65-F5344CB8AC3E}">
        <p14:creationId xmlns:p14="http://schemas.microsoft.com/office/powerpoint/2010/main" val="92202161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1983037"/>
            <a:ext cx="7093665" cy="375487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80  State the form of energy that is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converted to electrical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operating cell</a:t>
            </a:r>
            <a:br>
              <a:rPr lang="en-US" sz="36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      </a:t>
            </a:r>
            <a:r>
              <a:rPr lang="en-US" sz="3600" u="sng">
                <a:solidFill>
                  <a:srgbClr val="FF0000"/>
                </a:solidFill>
                <a:latin typeface="Times New Roman" panose="02020603050405020304" pitchFamily="18" charset="0"/>
                <a:cs typeface="Times New Roman" panose="02020603050405020304" pitchFamily="18" charset="0"/>
              </a:rPr>
              <a:t>Chemical </a:t>
            </a:r>
            <a:r>
              <a:rPr lang="en-US" sz="3600" u="sng" dirty="0">
                <a:solidFill>
                  <a:srgbClr val="FF0000"/>
                </a:solidFill>
                <a:latin typeface="Times New Roman" panose="02020603050405020304" pitchFamily="18" charset="0"/>
                <a:cs typeface="Times New Roman" panose="02020603050405020304" pitchFamily="18" charset="0"/>
              </a:rPr>
              <a:t>Energy</a:t>
            </a:r>
            <a:r>
              <a:rPr lang="en-US" sz="3600" dirty="0">
                <a:solidFill>
                  <a:srgbClr val="FF0000"/>
                </a:solidFill>
                <a:latin typeface="Times New Roman" panose="02020603050405020304" pitchFamily="18" charset="0"/>
                <a:cs typeface="Times New Roman" panose="02020603050405020304" pitchFamily="18" charset="0"/>
              </a:rPr>
              <a:t> </a:t>
            </a:r>
            <a:br>
              <a:rPr lang="en-US" sz="36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a:t>
            </a:r>
            <a:br>
              <a:rPr lang="en-US" sz="3600" dirty="0">
                <a:solidFill>
                  <a:srgbClr val="FF0000"/>
                </a:solidFill>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In a voltaic cell or </a:t>
            </a:r>
            <a:r>
              <a:rPr lang="en-US" sz="2800" i="1">
                <a:solidFill>
                  <a:srgbClr val="0000FF"/>
                </a:solidFill>
                <a:latin typeface="Times New Roman" panose="02020603050405020304" pitchFamily="18" charset="0"/>
                <a:cs typeface="Times New Roman" panose="02020603050405020304" pitchFamily="18" charset="0"/>
              </a:rPr>
              <a:t>battery Chemical </a:t>
            </a:r>
            <a:r>
              <a:rPr lang="en-US" sz="2800" i="1" dirty="0">
                <a:solidFill>
                  <a:srgbClr val="0000FF"/>
                </a:solidFill>
                <a:latin typeface="Times New Roman" panose="02020603050405020304" pitchFamily="18" charset="0"/>
                <a:cs typeface="Times New Roman" panose="02020603050405020304" pitchFamily="18" charset="0"/>
              </a:rPr>
              <a:t>Energy is converted into Electrical Energy.  </a:t>
            </a:r>
            <a:endParaRPr lang="en-US" sz="3600"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27451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8E24D328-EDB6-D636-C336-B1FEF55C8649}"/>
              </a:ext>
            </a:extLst>
          </p:cNvPr>
          <p:cNvSpPr txBox="1"/>
          <p:nvPr/>
        </p:nvSpPr>
        <p:spPr>
          <a:xfrm>
            <a:off x="0" y="2082189"/>
            <a:ext cx="7093665" cy="230832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81  Write a balanced equation for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half-reaction that occurs in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copper half-cell when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cell operates.</a:t>
            </a:r>
          </a:p>
        </p:txBody>
      </p:sp>
    </p:spTree>
    <p:extLst>
      <p:ext uri="{BB962C8B-B14F-4D97-AF65-F5344CB8AC3E}">
        <p14:creationId xmlns:p14="http://schemas.microsoft.com/office/powerpoint/2010/main" val="27379336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2082189"/>
            <a:ext cx="7348251" cy="446276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81  Write a balanced equation for the half-reaction   </a:t>
            </a:r>
          </a:p>
          <a:p>
            <a:r>
              <a:rPr lang="en-US" sz="2800" dirty="0">
                <a:latin typeface="Times New Roman" panose="02020603050405020304" pitchFamily="18" charset="0"/>
                <a:cs typeface="Times New Roman" panose="02020603050405020304" pitchFamily="18" charset="0"/>
              </a:rPr>
              <a:t>       that occurs in the copper half-cell when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cell operates.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½ Red:  Cu</a:t>
            </a:r>
            <a:r>
              <a:rPr lang="en-US" sz="4000" baseline="30000" dirty="0">
                <a:solidFill>
                  <a:srgbClr val="FF0000"/>
                </a:solidFill>
                <a:latin typeface="Times New Roman" panose="02020603050405020304" pitchFamily="18" charset="0"/>
                <a:cs typeface="Times New Roman" panose="02020603050405020304" pitchFamily="18" charset="0"/>
              </a:rPr>
              <a:t>+2  </a:t>
            </a:r>
            <a:r>
              <a:rPr lang="en-US" sz="4000" dirty="0">
                <a:solidFill>
                  <a:srgbClr val="FF0000"/>
                </a:solidFill>
                <a:latin typeface="Times New Roman" panose="02020603050405020304" pitchFamily="18" charset="0"/>
                <a:cs typeface="Times New Roman" panose="02020603050405020304" pitchFamily="18" charset="0"/>
              </a:rPr>
              <a:t>+ 2e</a:t>
            </a:r>
            <a:r>
              <a:rPr lang="en-US" sz="4000" baseline="30000" dirty="0">
                <a:solidFill>
                  <a:srgbClr val="FF000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 Cu°</a:t>
            </a:r>
            <a:br>
              <a:rPr lang="en-US" sz="4000" dirty="0">
                <a:solidFill>
                  <a:srgbClr val="FF0000"/>
                </a:solidFill>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Mg is “higher” or more reactive than Cu on table J,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Magnesium will oxidize (lose electrons).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a:t>
            </a:r>
            <a:r>
              <a:rPr lang="en-US" sz="3200" u="sng" dirty="0">
                <a:solidFill>
                  <a:srgbClr val="0000FF"/>
                </a:solidFill>
                <a:latin typeface="Times New Roman" panose="02020603050405020304" pitchFamily="18" charset="0"/>
                <a:cs typeface="Times New Roman" panose="02020603050405020304" pitchFamily="18" charset="0"/>
              </a:rPr>
              <a:t>Copper gets reduced (gain electrons).     </a:t>
            </a:r>
            <a:br>
              <a:rPr lang="en-US" sz="2800" dirty="0">
                <a:solidFill>
                  <a:srgbClr val="0000FF"/>
                </a:solidFill>
                <a:latin typeface="Times New Roman" panose="02020603050405020304" pitchFamily="18" charset="0"/>
                <a:cs typeface="Times New Roman" panose="02020603050405020304" pitchFamily="18" charset="0"/>
              </a:rPr>
            </a:b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9010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2082189"/>
            <a:ext cx="7093665"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82  Identify one metal from Table 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is more easily oxidized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than Mg.</a:t>
            </a:r>
          </a:p>
        </p:txBody>
      </p:sp>
    </p:spTree>
    <p:extLst>
      <p:ext uri="{BB962C8B-B14F-4D97-AF65-F5344CB8AC3E}">
        <p14:creationId xmlns:p14="http://schemas.microsoft.com/office/powerpoint/2010/main" val="3407003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A7245-1E37-B793-2E85-AE668AF9F698}"/>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  Given the equation representing a reaction: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 Cl + Cl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What occurs during this reaction?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released as a bond is broken. </a:t>
            </a: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released as a bond is formed. </a:t>
            </a: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absorbed as a bond is broken. </a:t>
            </a: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absorbed as a bond is formed.</a:t>
            </a:r>
          </a:p>
        </p:txBody>
      </p:sp>
    </p:spTree>
    <p:extLst>
      <p:ext uri="{BB962C8B-B14F-4D97-AF65-F5344CB8AC3E}">
        <p14:creationId xmlns:p14="http://schemas.microsoft.com/office/powerpoint/2010/main" val="267128167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724C6-D347-9DAA-C9D7-142A670A5363}"/>
              </a:ext>
            </a:extLst>
          </p:cNvPr>
          <p:cNvSpPr txBox="1"/>
          <p:nvPr/>
        </p:nvSpPr>
        <p:spPr>
          <a:xfrm>
            <a:off x="0" y="0"/>
            <a:ext cx="12192000" cy="1815882"/>
          </a:xfrm>
          <a:prstGeom prst="rect">
            <a:avLst/>
          </a:prstGeom>
          <a:noFill/>
        </p:spPr>
        <p:txBody>
          <a:bodyPr wrap="square">
            <a:spAutoFit/>
          </a:bodyPr>
          <a:lstStyle/>
          <a:p>
            <a:pPr algn="ctr"/>
            <a:r>
              <a:rPr lang="en-US" sz="2800" dirty="0">
                <a:latin typeface="Times New Roman" panose="02020603050405020304" pitchFamily="18" charset="0"/>
                <a:cs typeface="Times New Roman" panose="02020603050405020304" pitchFamily="18" charset="0"/>
              </a:rPr>
              <a:t>During a laboratory activity, appropriate safety equipment is used, and safety procedures are followed. A student constructs a voltaic cell with magnesium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copper electrodes. The diagram and net ionic equation below represent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cell and the reaction that occurs.</a:t>
            </a:r>
          </a:p>
        </p:txBody>
      </p:sp>
      <p:pic>
        <p:nvPicPr>
          <p:cNvPr id="5" name="Picture 4" descr="Diagram&#10;&#10;Description automatically generated">
            <a:extLst>
              <a:ext uri="{FF2B5EF4-FFF2-40B4-BE49-F238E27FC236}">
                <a16:creationId xmlns:a16="http://schemas.microsoft.com/office/drawing/2014/main" id="{0FD78599-84DB-505A-AA55-A9B195C4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665" y="1750559"/>
            <a:ext cx="5098335" cy="3356882"/>
          </a:xfrm>
          <a:prstGeom prst="rect">
            <a:avLst/>
          </a:prstGeom>
        </p:spPr>
      </p:pic>
      <p:sp>
        <p:nvSpPr>
          <p:cNvPr id="6" name="TextBox 5">
            <a:extLst>
              <a:ext uri="{FF2B5EF4-FFF2-40B4-BE49-F238E27FC236}">
                <a16:creationId xmlns:a16="http://schemas.microsoft.com/office/drawing/2014/main" id="{57384CB2-04F6-B354-9B6D-A8FE0DE858FD}"/>
              </a:ext>
            </a:extLst>
          </p:cNvPr>
          <p:cNvSpPr txBox="1"/>
          <p:nvPr/>
        </p:nvSpPr>
        <p:spPr>
          <a:xfrm>
            <a:off x="7536873" y="5042119"/>
            <a:ext cx="4655127" cy="461665"/>
          </a:xfrm>
          <a:prstGeom prst="rect">
            <a:avLst/>
          </a:prstGeom>
          <a:noFill/>
        </p:spPr>
        <p:txBody>
          <a:bodyPr wrap="square" rtlCol="0">
            <a:spAutoFit/>
          </a:bodyPr>
          <a:lstStyle/>
          <a:p>
            <a:r>
              <a:rPr lang="pt-BR" sz="2400" dirty="0">
                <a:latin typeface="Times New Roman" panose="02020603050405020304" pitchFamily="18" charset="0"/>
                <a:cs typeface="Times New Roman" panose="02020603050405020304" pitchFamily="18" charset="0"/>
              </a:rPr>
              <a:t>Mg</a:t>
            </a:r>
            <a:r>
              <a:rPr lang="pt-BR" sz="2400" baseline="-25000" dirty="0">
                <a:latin typeface="Times New Roman" panose="02020603050405020304" pitchFamily="18" charset="0"/>
                <a:cs typeface="Times New Roman" panose="02020603050405020304" pitchFamily="18" charset="0"/>
              </a:rPr>
              <a:t>(S)</a:t>
            </a:r>
            <a:r>
              <a:rPr lang="pt-BR" sz="2400" dirty="0">
                <a:latin typeface="Times New Roman" panose="02020603050405020304" pitchFamily="18" charset="0"/>
                <a:cs typeface="Times New Roman" panose="02020603050405020304" pitchFamily="18" charset="0"/>
              </a:rPr>
              <a:t> + Cu</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 Mg</a:t>
            </a:r>
            <a:r>
              <a:rPr lang="pt-BR" sz="2400" baseline="30000" dirty="0">
                <a:latin typeface="Times New Roman" panose="02020603050405020304" pitchFamily="18" charset="0"/>
                <a:cs typeface="Times New Roman" panose="02020603050405020304" pitchFamily="18" charset="0"/>
              </a:rPr>
              <a:t>2+</a:t>
            </a:r>
            <a:r>
              <a:rPr lang="pt-BR" sz="2400" baseline="-25000" dirty="0">
                <a:latin typeface="Times New Roman" panose="02020603050405020304" pitchFamily="18" charset="0"/>
                <a:cs typeface="Times New Roman" panose="02020603050405020304" pitchFamily="18" charset="0"/>
              </a:rPr>
              <a:t>(AQ)</a:t>
            </a:r>
            <a:r>
              <a:rPr lang="pt-BR" sz="2400" dirty="0">
                <a:latin typeface="Times New Roman" panose="02020603050405020304" pitchFamily="18" charset="0"/>
                <a:cs typeface="Times New Roman" panose="02020603050405020304" pitchFamily="18" charset="0"/>
              </a:rPr>
              <a:t> + Cu</a:t>
            </a:r>
            <a:r>
              <a:rPr lang="pt-BR" sz="2400" baseline="-25000" dirty="0">
                <a:latin typeface="Times New Roman" panose="02020603050405020304" pitchFamily="18" charset="0"/>
                <a:cs typeface="Times New Roman" panose="02020603050405020304" pitchFamily="18" charset="0"/>
              </a:rPr>
              <a:t>(s) </a:t>
            </a:r>
            <a:endParaRPr lang="en-US" sz="2400" baseline="-25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1B52878-4A5B-A545-6E9D-9B0113655344}"/>
              </a:ext>
            </a:extLst>
          </p:cNvPr>
          <p:cNvSpPr txBox="1"/>
          <p:nvPr/>
        </p:nvSpPr>
        <p:spPr>
          <a:xfrm>
            <a:off x="0" y="2082189"/>
            <a:ext cx="7093665" cy="446276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82  Identify one metal from Table J that is more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easily oxidized than Mg.</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Na, Ca, Sr, Ba, Cs, K, Rb, </a:t>
            </a:r>
            <a:r>
              <a:rPr lang="en-US" sz="3600" u="sng" dirty="0">
                <a:solidFill>
                  <a:srgbClr val="0000FF"/>
                </a:solidFill>
                <a:latin typeface="Times New Roman" panose="02020603050405020304" pitchFamily="18" charset="0"/>
                <a:cs typeface="Times New Roman" panose="02020603050405020304" pitchFamily="18" charset="0"/>
              </a:rPr>
              <a:t>or</a:t>
            </a:r>
            <a:r>
              <a:rPr lang="en-US" sz="3600" dirty="0">
                <a:solidFill>
                  <a:srgbClr val="FF0000"/>
                </a:solidFill>
                <a:latin typeface="Times New Roman" panose="02020603050405020304" pitchFamily="18" charset="0"/>
                <a:cs typeface="Times New Roman" panose="02020603050405020304" pitchFamily="18" charset="0"/>
              </a:rPr>
              <a:t> Li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Table J SAYS “most reactive” at top, </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that means it will oxidize or become a</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cation the easiest or fastest, allowing it</a:t>
            </a:r>
            <a:br>
              <a:rPr lang="en-US" sz="2800"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        to react faster or stronger. </a:t>
            </a:r>
            <a:endParaRPr lang="en-US"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6964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graphicFrame>
        <p:nvGraphicFramePr>
          <p:cNvPr id="4" name="Table 4">
            <a:extLst>
              <a:ext uri="{FF2B5EF4-FFF2-40B4-BE49-F238E27FC236}">
                <a16:creationId xmlns:a16="http://schemas.microsoft.com/office/drawing/2014/main" id="{9D7823C5-23E8-2A19-4E3F-739CD007CB0C}"/>
              </a:ext>
            </a:extLst>
          </p:cNvPr>
          <p:cNvGraphicFramePr>
            <a:graphicFrameLocks noGrp="1"/>
          </p:cNvGraphicFramePr>
          <p:nvPr>
            <p:extLst>
              <p:ext uri="{D42A27DB-BD31-4B8C-83A1-F6EECF244321}">
                <p14:modId xmlns:p14="http://schemas.microsoft.com/office/powerpoint/2010/main" val="1169776828"/>
              </p:ext>
            </p:extLst>
          </p:nvPr>
        </p:nvGraphicFramePr>
        <p:xfrm>
          <a:off x="2432224" y="1516374"/>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sp>
        <p:nvSpPr>
          <p:cNvPr id="6" name="TextBox 5">
            <a:extLst>
              <a:ext uri="{FF2B5EF4-FFF2-40B4-BE49-F238E27FC236}">
                <a16:creationId xmlns:a16="http://schemas.microsoft.com/office/drawing/2014/main" id="{62B783F6-0551-08A5-1F83-274C22A87987}"/>
              </a:ext>
            </a:extLst>
          </p:cNvPr>
          <p:cNvSpPr txBox="1"/>
          <p:nvPr/>
        </p:nvSpPr>
        <p:spPr>
          <a:xfrm>
            <a:off x="0" y="2375117"/>
            <a:ext cx="12192000" cy="3231654"/>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The Bk-249 has a half-life of 320. days, decays by beta emission, and it also emits gamma rays.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83  Determine the fraction of Bk-249 that remains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unchanged after 960. days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 </a:t>
            </a:r>
            <a:endParaRPr lang="en-US" sz="3600"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46185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graphicFrame>
        <p:nvGraphicFramePr>
          <p:cNvPr id="4" name="Table 4">
            <a:extLst>
              <a:ext uri="{FF2B5EF4-FFF2-40B4-BE49-F238E27FC236}">
                <a16:creationId xmlns:a16="http://schemas.microsoft.com/office/drawing/2014/main" id="{9D7823C5-23E8-2A19-4E3F-739CD007CB0C}"/>
              </a:ext>
            </a:extLst>
          </p:cNvPr>
          <p:cNvGraphicFramePr>
            <a:graphicFrameLocks noGrp="1"/>
          </p:cNvGraphicFramePr>
          <p:nvPr/>
        </p:nvGraphicFramePr>
        <p:xfrm>
          <a:off x="2432224" y="1516374"/>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sp>
        <p:nvSpPr>
          <p:cNvPr id="6" name="TextBox 5">
            <a:extLst>
              <a:ext uri="{FF2B5EF4-FFF2-40B4-BE49-F238E27FC236}">
                <a16:creationId xmlns:a16="http://schemas.microsoft.com/office/drawing/2014/main" id="{62B783F6-0551-08A5-1F83-274C22A87987}"/>
              </a:ext>
            </a:extLst>
          </p:cNvPr>
          <p:cNvSpPr txBox="1"/>
          <p:nvPr/>
        </p:nvSpPr>
        <p:spPr>
          <a:xfrm>
            <a:off x="0" y="2375117"/>
            <a:ext cx="12192000" cy="1692771"/>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The Bk-249 has a half-life of 320. days, decays by beta emission, and it also emits gamma rays. </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83  Determine the fraction of Bk-249 that remains unchanged after 960. days   </a:t>
            </a:r>
            <a:r>
              <a:rPr lang="en-US" sz="3200" u="sng" dirty="0">
                <a:solidFill>
                  <a:srgbClr val="FF0000"/>
                </a:solidFill>
              </a:rPr>
              <a:t>⅛ unchanged</a:t>
            </a:r>
            <a:br>
              <a:rPr lang="en-US" sz="3600" dirty="0">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To do this you will need to draw a half life “T” chart</a:t>
            </a:r>
            <a:endParaRPr lang="en-US" sz="3600" i="1" dirty="0">
              <a:solidFill>
                <a:srgbClr val="0000FF"/>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856DED81-3E8F-C4E5-9EB2-FCA7B60EFC9F}"/>
              </a:ext>
            </a:extLst>
          </p:cNvPr>
          <p:cNvCxnSpPr/>
          <p:nvPr/>
        </p:nvCxnSpPr>
        <p:spPr>
          <a:xfrm>
            <a:off x="1167788" y="4880472"/>
            <a:ext cx="0" cy="1068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DDF91A5-C0C6-2720-0088-FCBBF08E3D73}"/>
              </a:ext>
            </a:extLst>
          </p:cNvPr>
          <p:cNvCxnSpPr>
            <a:cxnSpLocks/>
          </p:cNvCxnSpPr>
          <p:nvPr/>
        </p:nvCxnSpPr>
        <p:spPr>
          <a:xfrm>
            <a:off x="1167788" y="5387248"/>
            <a:ext cx="950755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Isosceles Triangle 15">
            <a:extLst>
              <a:ext uri="{FF2B5EF4-FFF2-40B4-BE49-F238E27FC236}">
                <a16:creationId xmlns:a16="http://schemas.microsoft.com/office/drawing/2014/main" id="{C48FA371-D3B0-CF4D-74E6-38F98B5534BF}"/>
              </a:ext>
            </a:extLst>
          </p:cNvPr>
          <p:cNvSpPr/>
          <p:nvPr/>
        </p:nvSpPr>
        <p:spPr>
          <a:xfrm rot="5400000">
            <a:off x="10421957" y="5023691"/>
            <a:ext cx="374572" cy="749147"/>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38CF7C13-43CD-D72E-6331-C7AA7BC1B28E}"/>
              </a:ext>
            </a:extLst>
          </p:cNvPr>
          <p:cNvCxnSpPr/>
          <p:nvPr/>
        </p:nvCxnSpPr>
        <p:spPr>
          <a:xfrm>
            <a:off x="3193057" y="4863947"/>
            <a:ext cx="0" cy="1068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8995055-3BB8-F38C-CAFD-F82C2A071277}"/>
              </a:ext>
            </a:extLst>
          </p:cNvPr>
          <p:cNvCxnSpPr/>
          <p:nvPr/>
        </p:nvCxnSpPr>
        <p:spPr>
          <a:xfrm>
            <a:off x="5016347" y="4880472"/>
            <a:ext cx="0" cy="1068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969AAFD-469C-706A-707B-1D046146EDBC}"/>
              </a:ext>
            </a:extLst>
          </p:cNvPr>
          <p:cNvCxnSpPr/>
          <p:nvPr/>
        </p:nvCxnSpPr>
        <p:spPr>
          <a:xfrm>
            <a:off x="7293166" y="4880472"/>
            <a:ext cx="0" cy="1068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9DE1A04-A268-5692-82C7-ECC5E6FEB8AB}"/>
              </a:ext>
            </a:extLst>
          </p:cNvPr>
          <p:cNvSpPr txBox="1"/>
          <p:nvPr/>
        </p:nvSpPr>
        <p:spPr>
          <a:xfrm>
            <a:off x="771179" y="4295697"/>
            <a:ext cx="7634687" cy="584775"/>
          </a:xfrm>
          <a:prstGeom prst="rect">
            <a:avLst/>
          </a:prstGeom>
          <a:noFill/>
        </p:spPr>
        <p:txBody>
          <a:bodyPr wrap="square" rtlCol="0">
            <a:spAutoFit/>
          </a:bodyPr>
          <a:lstStyle/>
          <a:p>
            <a:r>
              <a:rPr lang="en-US" sz="1600" b="1" dirty="0"/>
              <a:t>  TIME 0                           1 Half Life                      2 Half Life                               </a:t>
            </a:r>
            <a:r>
              <a:rPr lang="en-US" sz="1600" b="1" dirty="0">
                <a:solidFill>
                  <a:srgbClr val="FF0000"/>
                </a:solidFill>
              </a:rPr>
              <a:t>3 Half Life</a:t>
            </a:r>
            <a:br>
              <a:rPr lang="en-US" sz="1600" b="1" dirty="0"/>
            </a:br>
            <a:r>
              <a:rPr lang="en-US" sz="1600" b="1" dirty="0"/>
              <a:t>no time                             320 days                       640 days                                 </a:t>
            </a:r>
            <a:r>
              <a:rPr lang="en-US" sz="1600" b="1" dirty="0">
                <a:solidFill>
                  <a:srgbClr val="FF0000"/>
                </a:solidFill>
              </a:rPr>
              <a:t>960 days</a:t>
            </a:r>
          </a:p>
        </p:txBody>
      </p:sp>
      <p:sp>
        <p:nvSpPr>
          <p:cNvPr id="23" name="TextBox 22">
            <a:extLst>
              <a:ext uri="{FF2B5EF4-FFF2-40B4-BE49-F238E27FC236}">
                <a16:creationId xmlns:a16="http://schemas.microsoft.com/office/drawing/2014/main" id="{906C7DDE-BFA7-036A-0F13-84B9A63BDDD7}"/>
              </a:ext>
            </a:extLst>
          </p:cNvPr>
          <p:cNvSpPr txBox="1"/>
          <p:nvPr/>
        </p:nvSpPr>
        <p:spPr>
          <a:xfrm>
            <a:off x="892365" y="6010921"/>
            <a:ext cx="7634687" cy="584775"/>
          </a:xfrm>
          <a:prstGeom prst="rect">
            <a:avLst/>
          </a:prstGeom>
          <a:noFill/>
        </p:spPr>
        <p:txBody>
          <a:bodyPr wrap="square" rtlCol="0">
            <a:spAutoFit/>
          </a:bodyPr>
          <a:lstStyle/>
          <a:p>
            <a:r>
              <a:rPr lang="en-US" sz="1600" b="1" dirty="0"/>
              <a:t>WHOLE                            1 Half Life                      ¼ Left                                        </a:t>
            </a:r>
            <a:r>
              <a:rPr lang="en-US" sz="1600" b="1" dirty="0">
                <a:solidFill>
                  <a:srgbClr val="FF0000"/>
                </a:solidFill>
              </a:rPr>
              <a:t>⅛ Left</a:t>
            </a:r>
            <a:br>
              <a:rPr lang="en-US" sz="1600" b="1" dirty="0"/>
            </a:br>
            <a:r>
              <a:rPr lang="en-US" sz="1600" b="1" dirty="0"/>
              <a:t>Present                         ½ unchanged                ¼ unchanged                           </a:t>
            </a:r>
            <a:r>
              <a:rPr lang="en-US" sz="1600" b="1" dirty="0">
                <a:solidFill>
                  <a:srgbClr val="FF0000"/>
                </a:solidFill>
              </a:rPr>
              <a:t>⅛ unchanged</a:t>
            </a:r>
          </a:p>
        </p:txBody>
      </p:sp>
    </p:spTree>
    <p:extLst>
      <p:ext uri="{BB962C8B-B14F-4D97-AF65-F5344CB8AC3E}">
        <p14:creationId xmlns:p14="http://schemas.microsoft.com/office/powerpoint/2010/main" val="417720400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graphicFrame>
        <p:nvGraphicFramePr>
          <p:cNvPr id="4" name="Table 4">
            <a:extLst>
              <a:ext uri="{FF2B5EF4-FFF2-40B4-BE49-F238E27FC236}">
                <a16:creationId xmlns:a16="http://schemas.microsoft.com/office/drawing/2014/main" id="{9D7823C5-23E8-2A19-4E3F-739CD007CB0C}"/>
              </a:ext>
            </a:extLst>
          </p:cNvPr>
          <p:cNvGraphicFramePr>
            <a:graphicFrameLocks noGrp="1"/>
          </p:cNvGraphicFramePr>
          <p:nvPr>
            <p:extLst>
              <p:ext uri="{D42A27DB-BD31-4B8C-83A1-F6EECF244321}">
                <p14:modId xmlns:p14="http://schemas.microsoft.com/office/powerpoint/2010/main" val="1916206844"/>
              </p:ext>
            </p:extLst>
          </p:nvPr>
        </p:nvGraphicFramePr>
        <p:xfrm>
          <a:off x="2784764" y="1665842"/>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sp>
        <p:nvSpPr>
          <p:cNvPr id="2" name="TextBox 1">
            <a:extLst>
              <a:ext uri="{FF2B5EF4-FFF2-40B4-BE49-F238E27FC236}">
                <a16:creationId xmlns:a16="http://schemas.microsoft.com/office/drawing/2014/main" id="{19FC5455-EDF7-6938-874E-78EC6950889A}"/>
              </a:ext>
            </a:extLst>
          </p:cNvPr>
          <p:cNvSpPr txBox="1"/>
          <p:nvPr/>
        </p:nvSpPr>
        <p:spPr>
          <a:xfrm>
            <a:off x="0" y="2562655"/>
            <a:ext cx="12192000"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84  State, in terms of both protons and neutrons,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why Uus-293 and Uus-294 are isotopes of the same element.</a:t>
            </a:r>
            <a:br>
              <a:rPr lang="en-US" sz="32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27357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graphicFrame>
        <p:nvGraphicFramePr>
          <p:cNvPr id="4" name="Table 4">
            <a:extLst>
              <a:ext uri="{FF2B5EF4-FFF2-40B4-BE49-F238E27FC236}">
                <a16:creationId xmlns:a16="http://schemas.microsoft.com/office/drawing/2014/main" id="{9D7823C5-23E8-2A19-4E3F-739CD007CB0C}"/>
              </a:ext>
            </a:extLst>
          </p:cNvPr>
          <p:cNvGraphicFramePr>
            <a:graphicFrameLocks noGrp="1"/>
          </p:cNvGraphicFramePr>
          <p:nvPr>
            <p:extLst>
              <p:ext uri="{D42A27DB-BD31-4B8C-83A1-F6EECF244321}">
                <p14:modId xmlns:p14="http://schemas.microsoft.com/office/powerpoint/2010/main" val="1583211492"/>
              </p:ext>
            </p:extLst>
          </p:nvPr>
        </p:nvGraphicFramePr>
        <p:xfrm>
          <a:off x="2784764" y="1665842"/>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sp>
        <p:nvSpPr>
          <p:cNvPr id="2" name="TextBox 1">
            <a:extLst>
              <a:ext uri="{FF2B5EF4-FFF2-40B4-BE49-F238E27FC236}">
                <a16:creationId xmlns:a16="http://schemas.microsoft.com/office/drawing/2014/main" id="{B94CE493-4870-B018-8661-18770F463C9F}"/>
              </a:ext>
            </a:extLst>
          </p:cNvPr>
          <p:cNvSpPr txBox="1"/>
          <p:nvPr/>
        </p:nvSpPr>
        <p:spPr>
          <a:xfrm>
            <a:off x="0" y="2562655"/>
            <a:ext cx="12192000" cy="3724096"/>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84  State, in terms of both protons and neutrons,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why Uus-293 and Uus-294 are isotopes of the same element.</a:t>
            </a:r>
            <a:br>
              <a:rPr lang="en-US" sz="32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Isotopes have the same number of protons (and same number of electrons.  They have different numbers of neutrons, which makes the masses different.  All “</a:t>
            </a:r>
            <a:r>
              <a:rPr lang="en-US" sz="3600" dirty="0" err="1">
                <a:solidFill>
                  <a:srgbClr val="FF0000"/>
                </a:solidFill>
                <a:latin typeface="Times New Roman" panose="02020603050405020304" pitchFamily="18" charset="0"/>
                <a:cs typeface="Times New Roman" panose="02020603050405020304" pitchFamily="18" charset="0"/>
              </a:rPr>
              <a:t>Uus</a:t>
            </a:r>
            <a:r>
              <a:rPr lang="en-US" sz="3600" dirty="0">
                <a:solidFill>
                  <a:srgbClr val="FF0000"/>
                </a:solidFill>
                <a:latin typeface="Times New Roman" panose="02020603050405020304" pitchFamily="18" charset="0"/>
                <a:cs typeface="Times New Roman" panose="02020603050405020304" pitchFamily="18" charset="0"/>
              </a:rPr>
              <a:t>” atoms are isotopes of </a:t>
            </a:r>
            <a:r>
              <a:rPr lang="en-US" sz="3600" dirty="0" err="1">
                <a:solidFill>
                  <a:srgbClr val="FF0000"/>
                </a:solidFill>
                <a:latin typeface="Times New Roman" panose="02020603050405020304" pitchFamily="18" charset="0"/>
                <a:cs typeface="Times New Roman" panose="02020603050405020304" pitchFamily="18" charset="0"/>
              </a:rPr>
              <a:t>Uus</a:t>
            </a:r>
            <a:r>
              <a:rPr lang="en-US" sz="3600" dirty="0">
                <a:solidFill>
                  <a:srgbClr val="FF0000"/>
                </a:solidFill>
                <a:latin typeface="Times New Roman" panose="02020603050405020304" pitchFamily="18" charset="0"/>
                <a:cs typeface="Times New Roman" panose="02020603050405020304" pitchFamily="18" charset="0"/>
              </a:rPr>
              <a:t>, all have the same number of protons.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10537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sp>
        <p:nvSpPr>
          <p:cNvPr id="6" name="TextBox 5">
            <a:extLst>
              <a:ext uri="{FF2B5EF4-FFF2-40B4-BE49-F238E27FC236}">
                <a16:creationId xmlns:a16="http://schemas.microsoft.com/office/drawing/2014/main" id="{62B783F6-0551-08A5-1F83-274C22A87987}"/>
              </a:ext>
            </a:extLst>
          </p:cNvPr>
          <p:cNvSpPr txBox="1"/>
          <p:nvPr/>
        </p:nvSpPr>
        <p:spPr>
          <a:xfrm>
            <a:off x="0" y="2393206"/>
            <a:ext cx="12192000"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85  Complete the nuclear equation in your answer booklet for the alpha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decay of Uus-294 by writing a notation for the missing product.</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This is given: </a:t>
            </a:r>
            <a:endParaRPr lang="en-US" sz="3200" dirty="0">
              <a:solidFill>
                <a:srgbClr val="0000FF"/>
              </a:solidFill>
              <a:latin typeface="Times New Roman" panose="02020603050405020304" pitchFamily="18" charset="0"/>
              <a:cs typeface="Times New Roman" panose="02020603050405020304" pitchFamily="18" charset="0"/>
            </a:endParaRPr>
          </a:p>
        </p:txBody>
      </p:sp>
      <p:graphicFrame>
        <p:nvGraphicFramePr>
          <p:cNvPr id="2" name="Table 4">
            <a:extLst>
              <a:ext uri="{FF2B5EF4-FFF2-40B4-BE49-F238E27FC236}">
                <a16:creationId xmlns:a16="http://schemas.microsoft.com/office/drawing/2014/main" id="{26E5B1DA-3DB6-D42C-52B3-2A2D466E2EBB}"/>
              </a:ext>
            </a:extLst>
          </p:cNvPr>
          <p:cNvGraphicFramePr>
            <a:graphicFrameLocks noGrp="1"/>
          </p:cNvGraphicFramePr>
          <p:nvPr>
            <p:extLst>
              <p:ext uri="{D42A27DB-BD31-4B8C-83A1-F6EECF244321}">
                <p14:modId xmlns:p14="http://schemas.microsoft.com/office/powerpoint/2010/main" val="1940160094"/>
              </p:ext>
            </p:extLst>
          </p:nvPr>
        </p:nvGraphicFramePr>
        <p:xfrm>
          <a:off x="2784764" y="1665842"/>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graphicFrame>
        <p:nvGraphicFramePr>
          <p:cNvPr id="5" name="Table 6">
            <a:extLst>
              <a:ext uri="{FF2B5EF4-FFF2-40B4-BE49-F238E27FC236}">
                <a16:creationId xmlns:a16="http://schemas.microsoft.com/office/drawing/2014/main" id="{8FFC4054-4E49-3E41-1242-AA7959500866}"/>
              </a:ext>
            </a:extLst>
          </p:cNvPr>
          <p:cNvGraphicFramePr>
            <a:graphicFrameLocks noGrp="1"/>
          </p:cNvGraphicFramePr>
          <p:nvPr>
            <p:extLst>
              <p:ext uri="{D42A27DB-BD31-4B8C-83A1-F6EECF244321}">
                <p14:modId xmlns:p14="http://schemas.microsoft.com/office/powerpoint/2010/main" val="1175961006"/>
              </p:ext>
            </p:extLst>
          </p:nvPr>
        </p:nvGraphicFramePr>
        <p:xfrm>
          <a:off x="3882834" y="3519915"/>
          <a:ext cx="7798988" cy="944880"/>
        </p:xfrm>
        <a:graphic>
          <a:graphicData uri="http://schemas.openxmlformats.org/drawingml/2006/table">
            <a:tbl>
              <a:tblPr firstRow="1" bandRow="1">
                <a:tableStyleId>{5C22544A-7EE6-4342-B048-85BDC9FD1C3A}</a:tableStyleId>
              </a:tblPr>
              <a:tblGrid>
                <a:gridCol w="1151875">
                  <a:extLst>
                    <a:ext uri="{9D8B030D-6E8A-4147-A177-3AD203B41FA5}">
                      <a16:colId xmlns:a16="http://schemas.microsoft.com/office/drawing/2014/main" val="187901237"/>
                    </a:ext>
                  </a:extLst>
                </a:gridCol>
                <a:gridCol w="771181">
                  <a:extLst>
                    <a:ext uri="{9D8B030D-6E8A-4147-A177-3AD203B41FA5}">
                      <a16:colId xmlns:a16="http://schemas.microsoft.com/office/drawing/2014/main" val="2239443359"/>
                    </a:ext>
                  </a:extLst>
                </a:gridCol>
                <a:gridCol w="594911">
                  <a:extLst>
                    <a:ext uri="{9D8B030D-6E8A-4147-A177-3AD203B41FA5}">
                      <a16:colId xmlns:a16="http://schemas.microsoft.com/office/drawing/2014/main" val="1431170585"/>
                    </a:ext>
                  </a:extLst>
                </a:gridCol>
                <a:gridCol w="363556">
                  <a:extLst>
                    <a:ext uri="{9D8B030D-6E8A-4147-A177-3AD203B41FA5}">
                      <a16:colId xmlns:a16="http://schemas.microsoft.com/office/drawing/2014/main" val="1571078290"/>
                    </a:ext>
                  </a:extLst>
                </a:gridCol>
                <a:gridCol w="716097">
                  <a:extLst>
                    <a:ext uri="{9D8B030D-6E8A-4147-A177-3AD203B41FA5}">
                      <a16:colId xmlns:a16="http://schemas.microsoft.com/office/drawing/2014/main" val="2314785931"/>
                    </a:ext>
                  </a:extLst>
                </a:gridCol>
                <a:gridCol w="407624">
                  <a:extLst>
                    <a:ext uri="{9D8B030D-6E8A-4147-A177-3AD203B41FA5}">
                      <a16:colId xmlns:a16="http://schemas.microsoft.com/office/drawing/2014/main" val="1469196579"/>
                    </a:ext>
                  </a:extLst>
                </a:gridCol>
                <a:gridCol w="3793744">
                  <a:extLst>
                    <a:ext uri="{9D8B030D-6E8A-4147-A177-3AD203B41FA5}">
                      <a16:colId xmlns:a16="http://schemas.microsoft.com/office/drawing/2014/main" val="4191432763"/>
                    </a:ext>
                  </a:extLst>
                </a:gridCol>
              </a:tblGrid>
              <a:tr h="602358">
                <a:tc>
                  <a:txBody>
                    <a:bodyPr/>
                    <a:lstStyle/>
                    <a:p>
                      <a:pPr algn="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294</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US" sz="2800" b="0" dirty="0" err="1">
                          <a:solidFill>
                            <a:schemeClr val="tx1">
                              <a:lumMod val="95000"/>
                              <a:lumOff val="5000"/>
                            </a:schemeClr>
                          </a:solidFill>
                          <a:latin typeface="Times New Roman" panose="02020603050405020304" pitchFamily="18" charset="0"/>
                          <a:cs typeface="Times New Roman" panose="02020603050405020304" pitchFamily="18" charset="0"/>
                        </a:rPr>
                        <a:t>Uus</a:t>
                      </a:r>
                      <a:endParaRPr lang="en-US" sz="28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  ___</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61763763"/>
                  </a:ext>
                </a:extLst>
              </a:tr>
            </a:tbl>
          </a:graphicData>
        </a:graphic>
      </p:graphicFrame>
    </p:spTree>
    <p:extLst>
      <p:ext uri="{BB962C8B-B14F-4D97-AF65-F5344CB8AC3E}">
        <p14:creationId xmlns:p14="http://schemas.microsoft.com/office/powerpoint/2010/main" val="29286673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sp>
        <p:nvSpPr>
          <p:cNvPr id="6" name="TextBox 5">
            <a:extLst>
              <a:ext uri="{FF2B5EF4-FFF2-40B4-BE49-F238E27FC236}">
                <a16:creationId xmlns:a16="http://schemas.microsoft.com/office/drawing/2014/main" id="{62B783F6-0551-08A5-1F83-274C22A87987}"/>
              </a:ext>
            </a:extLst>
          </p:cNvPr>
          <p:cNvSpPr txBox="1"/>
          <p:nvPr/>
        </p:nvSpPr>
        <p:spPr>
          <a:xfrm>
            <a:off x="0" y="2393206"/>
            <a:ext cx="12192000"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85  Complete the nuclear equation in your answer booklet for the alpha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decay of Uus-294 by writing a notation for the missing product.</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endParaRPr lang="en-US" sz="3200" dirty="0">
              <a:solidFill>
                <a:srgbClr val="0000FF"/>
              </a:solidFill>
              <a:latin typeface="Times New Roman" panose="02020603050405020304" pitchFamily="18" charset="0"/>
              <a:cs typeface="Times New Roman" panose="02020603050405020304" pitchFamily="18" charset="0"/>
            </a:endParaRPr>
          </a:p>
        </p:txBody>
      </p:sp>
      <p:graphicFrame>
        <p:nvGraphicFramePr>
          <p:cNvPr id="2" name="Table 4">
            <a:extLst>
              <a:ext uri="{FF2B5EF4-FFF2-40B4-BE49-F238E27FC236}">
                <a16:creationId xmlns:a16="http://schemas.microsoft.com/office/drawing/2014/main" id="{26E5B1DA-3DB6-D42C-52B3-2A2D466E2EBB}"/>
              </a:ext>
            </a:extLst>
          </p:cNvPr>
          <p:cNvGraphicFramePr>
            <a:graphicFrameLocks noGrp="1"/>
          </p:cNvGraphicFramePr>
          <p:nvPr/>
        </p:nvGraphicFramePr>
        <p:xfrm>
          <a:off x="2784764" y="1665842"/>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graphicFrame>
        <p:nvGraphicFramePr>
          <p:cNvPr id="5" name="Table 6">
            <a:extLst>
              <a:ext uri="{FF2B5EF4-FFF2-40B4-BE49-F238E27FC236}">
                <a16:creationId xmlns:a16="http://schemas.microsoft.com/office/drawing/2014/main" id="{8FFC4054-4E49-3E41-1242-AA7959500866}"/>
              </a:ext>
            </a:extLst>
          </p:cNvPr>
          <p:cNvGraphicFramePr>
            <a:graphicFrameLocks noGrp="1"/>
          </p:cNvGraphicFramePr>
          <p:nvPr>
            <p:extLst>
              <p:ext uri="{D42A27DB-BD31-4B8C-83A1-F6EECF244321}">
                <p14:modId xmlns:p14="http://schemas.microsoft.com/office/powerpoint/2010/main" val="3019713840"/>
              </p:ext>
            </p:extLst>
          </p:nvPr>
        </p:nvGraphicFramePr>
        <p:xfrm>
          <a:off x="3882834" y="3519915"/>
          <a:ext cx="7798988" cy="944880"/>
        </p:xfrm>
        <a:graphic>
          <a:graphicData uri="http://schemas.openxmlformats.org/drawingml/2006/table">
            <a:tbl>
              <a:tblPr firstRow="1" bandRow="1">
                <a:tableStyleId>{5C22544A-7EE6-4342-B048-85BDC9FD1C3A}</a:tableStyleId>
              </a:tblPr>
              <a:tblGrid>
                <a:gridCol w="1151875">
                  <a:extLst>
                    <a:ext uri="{9D8B030D-6E8A-4147-A177-3AD203B41FA5}">
                      <a16:colId xmlns:a16="http://schemas.microsoft.com/office/drawing/2014/main" val="187901237"/>
                    </a:ext>
                  </a:extLst>
                </a:gridCol>
                <a:gridCol w="771181">
                  <a:extLst>
                    <a:ext uri="{9D8B030D-6E8A-4147-A177-3AD203B41FA5}">
                      <a16:colId xmlns:a16="http://schemas.microsoft.com/office/drawing/2014/main" val="2239443359"/>
                    </a:ext>
                  </a:extLst>
                </a:gridCol>
                <a:gridCol w="594911">
                  <a:extLst>
                    <a:ext uri="{9D8B030D-6E8A-4147-A177-3AD203B41FA5}">
                      <a16:colId xmlns:a16="http://schemas.microsoft.com/office/drawing/2014/main" val="1431170585"/>
                    </a:ext>
                  </a:extLst>
                </a:gridCol>
                <a:gridCol w="363556">
                  <a:extLst>
                    <a:ext uri="{9D8B030D-6E8A-4147-A177-3AD203B41FA5}">
                      <a16:colId xmlns:a16="http://schemas.microsoft.com/office/drawing/2014/main" val="1571078290"/>
                    </a:ext>
                  </a:extLst>
                </a:gridCol>
                <a:gridCol w="716097">
                  <a:extLst>
                    <a:ext uri="{9D8B030D-6E8A-4147-A177-3AD203B41FA5}">
                      <a16:colId xmlns:a16="http://schemas.microsoft.com/office/drawing/2014/main" val="2314785931"/>
                    </a:ext>
                  </a:extLst>
                </a:gridCol>
                <a:gridCol w="407624">
                  <a:extLst>
                    <a:ext uri="{9D8B030D-6E8A-4147-A177-3AD203B41FA5}">
                      <a16:colId xmlns:a16="http://schemas.microsoft.com/office/drawing/2014/main" val="1469196579"/>
                    </a:ext>
                  </a:extLst>
                </a:gridCol>
                <a:gridCol w="914399">
                  <a:extLst>
                    <a:ext uri="{9D8B030D-6E8A-4147-A177-3AD203B41FA5}">
                      <a16:colId xmlns:a16="http://schemas.microsoft.com/office/drawing/2014/main" val="4191432763"/>
                    </a:ext>
                  </a:extLst>
                </a:gridCol>
                <a:gridCol w="2879345">
                  <a:extLst>
                    <a:ext uri="{9D8B030D-6E8A-4147-A177-3AD203B41FA5}">
                      <a16:colId xmlns:a16="http://schemas.microsoft.com/office/drawing/2014/main" val="3057640143"/>
                    </a:ext>
                  </a:extLst>
                </a:gridCol>
              </a:tblGrid>
              <a:tr h="602358">
                <a:tc>
                  <a:txBody>
                    <a:bodyPr/>
                    <a:lstStyle/>
                    <a:p>
                      <a:pPr algn="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294</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800" b="0" dirty="0" err="1">
                          <a:solidFill>
                            <a:schemeClr val="tx1">
                              <a:lumMod val="95000"/>
                              <a:lumOff val="5000"/>
                            </a:schemeClr>
                          </a:solidFill>
                          <a:latin typeface="Times New Roman" panose="02020603050405020304" pitchFamily="18" charset="0"/>
                          <a:cs typeface="Times New Roman" panose="02020603050405020304" pitchFamily="18" charset="0"/>
                        </a:rPr>
                        <a:t>Uus</a:t>
                      </a:r>
                      <a:endParaRPr lang="en-US" sz="28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800" b="0" dirty="0">
                          <a:solidFill>
                            <a:srgbClr val="FF0000"/>
                          </a:solidFill>
                          <a:latin typeface="Times New Roman" panose="02020603050405020304" pitchFamily="18" charset="0"/>
                          <a:cs typeface="Times New Roman" panose="02020603050405020304" pitchFamily="18" charset="0"/>
                        </a:rPr>
                        <a:t>  290</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  115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800" b="0" dirty="0" err="1">
                          <a:solidFill>
                            <a:srgbClr val="FF0000"/>
                          </a:solidFill>
                          <a:latin typeface="Times New Roman" panose="02020603050405020304" pitchFamily="18" charset="0"/>
                          <a:cs typeface="Times New Roman" panose="02020603050405020304" pitchFamily="18" charset="0"/>
                        </a:rPr>
                        <a:t>Uup</a:t>
                      </a:r>
                      <a:endParaRPr lang="en-US" sz="28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1763763"/>
                  </a:ext>
                </a:extLst>
              </a:tr>
            </a:tbl>
          </a:graphicData>
        </a:graphic>
      </p:graphicFrame>
      <p:sp>
        <p:nvSpPr>
          <p:cNvPr id="4" name="TextBox 3">
            <a:extLst>
              <a:ext uri="{FF2B5EF4-FFF2-40B4-BE49-F238E27FC236}">
                <a16:creationId xmlns:a16="http://schemas.microsoft.com/office/drawing/2014/main" id="{A4522A41-0219-D912-CEEA-27ECDC788F4D}"/>
              </a:ext>
            </a:extLst>
          </p:cNvPr>
          <p:cNvSpPr txBox="1"/>
          <p:nvPr/>
        </p:nvSpPr>
        <p:spPr>
          <a:xfrm>
            <a:off x="418641" y="4770304"/>
            <a:ext cx="11446525" cy="1631216"/>
          </a:xfrm>
          <a:prstGeom prst="rect">
            <a:avLst/>
          </a:prstGeom>
          <a:noFill/>
        </p:spPr>
        <p:txBody>
          <a:bodyPr wrap="square" rtlCol="0">
            <a:spAutoFit/>
          </a:bodyPr>
          <a:lstStyle/>
          <a:p>
            <a:r>
              <a:rPr lang="en-US" sz="2000" i="1" dirty="0">
                <a:solidFill>
                  <a:srgbClr val="0000FF"/>
                </a:solidFill>
                <a:latin typeface="Times New Roman" panose="02020603050405020304" pitchFamily="18" charset="0"/>
                <a:cs typeface="Times New Roman" panose="02020603050405020304" pitchFamily="18" charset="0"/>
              </a:rPr>
              <a:t>To figure this out, “do the math” on top, and no bottom.</a:t>
            </a:r>
          </a:p>
          <a:p>
            <a:endParaRPr lang="en-US" sz="2000" i="1" dirty="0">
              <a:solidFill>
                <a:srgbClr val="0000FF"/>
              </a:solidFill>
              <a:latin typeface="Times New Roman" panose="02020603050405020304" pitchFamily="18" charset="0"/>
              <a:cs typeface="Times New Roman" panose="02020603050405020304" pitchFamily="18" charset="0"/>
            </a:endParaRPr>
          </a:p>
          <a:p>
            <a:r>
              <a:rPr lang="en-US" sz="2000" i="1" dirty="0">
                <a:solidFill>
                  <a:srgbClr val="0000FF"/>
                </a:solidFill>
                <a:latin typeface="Times New Roman" panose="02020603050405020304" pitchFamily="18" charset="0"/>
                <a:cs typeface="Times New Roman" panose="02020603050405020304" pitchFamily="18" charset="0"/>
              </a:rPr>
              <a:t>294 =  4 + X         </a:t>
            </a:r>
            <a:r>
              <a:rPr lang="en-US" sz="2000" i="1" dirty="0" err="1">
                <a:solidFill>
                  <a:srgbClr val="0000FF"/>
                </a:solidFill>
                <a:latin typeface="Times New Roman" panose="02020603050405020304" pitchFamily="18" charset="0"/>
                <a:cs typeface="Times New Roman" panose="02020603050405020304" pitchFamily="18" charset="0"/>
              </a:rPr>
              <a:t>X</a:t>
            </a:r>
            <a:r>
              <a:rPr lang="en-US" sz="2000" i="1" dirty="0">
                <a:solidFill>
                  <a:srgbClr val="0000FF"/>
                </a:solidFill>
                <a:latin typeface="Times New Roman" panose="02020603050405020304" pitchFamily="18" charset="0"/>
                <a:cs typeface="Times New Roman" panose="02020603050405020304" pitchFamily="18" charset="0"/>
              </a:rPr>
              <a:t> = 290</a:t>
            </a:r>
          </a:p>
          <a:p>
            <a:endParaRPr lang="en-US" sz="2000" i="1" dirty="0">
              <a:solidFill>
                <a:srgbClr val="0000FF"/>
              </a:solidFill>
              <a:latin typeface="Times New Roman" panose="02020603050405020304" pitchFamily="18" charset="0"/>
              <a:cs typeface="Times New Roman" panose="02020603050405020304" pitchFamily="18" charset="0"/>
            </a:endParaRPr>
          </a:p>
          <a:p>
            <a:r>
              <a:rPr lang="en-US" sz="2000" i="1" dirty="0">
                <a:solidFill>
                  <a:srgbClr val="0000FF"/>
                </a:solidFill>
                <a:latin typeface="Times New Roman" panose="02020603050405020304" pitchFamily="18" charset="0"/>
                <a:cs typeface="Times New Roman" panose="02020603050405020304" pitchFamily="18" charset="0"/>
              </a:rPr>
              <a:t>117 </a:t>
            </a:r>
            <a:r>
              <a:rPr lang="en-US" sz="2000" i="1">
                <a:solidFill>
                  <a:srgbClr val="0000FF"/>
                </a:solidFill>
                <a:latin typeface="Times New Roman" panose="02020603050405020304" pitchFamily="18" charset="0"/>
                <a:cs typeface="Times New Roman" panose="02020603050405020304" pitchFamily="18" charset="0"/>
              </a:rPr>
              <a:t>=  2 </a:t>
            </a:r>
            <a:r>
              <a:rPr lang="en-US" sz="2000" i="1" dirty="0">
                <a:solidFill>
                  <a:srgbClr val="0000FF"/>
                </a:solidFill>
                <a:latin typeface="Times New Roman" panose="02020603050405020304" pitchFamily="18" charset="0"/>
                <a:cs typeface="Times New Roman" panose="02020603050405020304" pitchFamily="18" charset="0"/>
              </a:rPr>
              <a:t>+ Y         </a:t>
            </a:r>
            <a:r>
              <a:rPr lang="en-US" sz="2000" i="1" dirty="0" err="1">
                <a:solidFill>
                  <a:srgbClr val="0000FF"/>
                </a:solidFill>
                <a:latin typeface="Times New Roman" panose="02020603050405020304" pitchFamily="18" charset="0"/>
                <a:cs typeface="Times New Roman" panose="02020603050405020304" pitchFamily="18" charset="0"/>
              </a:rPr>
              <a:t>Y</a:t>
            </a:r>
            <a:r>
              <a:rPr lang="en-US" sz="2000" i="1" dirty="0">
                <a:solidFill>
                  <a:srgbClr val="0000FF"/>
                </a:solidFill>
                <a:latin typeface="Times New Roman" panose="02020603050405020304" pitchFamily="18" charset="0"/>
                <a:cs typeface="Times New Roman" panose="02020603050405020304" pitchFamily="18" charset="0"/>
              </a:rPr>
              <a:t> = 115                  Element #115 on the periodic table is </a:t>
            </a:r>
            <a:r>
              <a:rPr lang="en-US" sz="2000" i="1" dirty="0" err="1">
                <a:solidFill>
                  <a:srgbClr val="0000FF"/>
                </a:solidFill>
                <a:latin typeface="Times New Roman" panose="02020603050405020304" pitchFamily="18" charset="0"/>
                <a:cs typeface="Times New Roman" panose="02020603050405020304" pitchFamily="18" charset="0"/>
              </a:rPr>
              <a:t>Uup</a:t>
            </a:r>
            <a:r>
              <a:rPr lang="en-US" sz="2000" i="1" dirty="0">
                <a:solidFill>
                  <a:srgbClr val="0000FF"/>
                </a:solidFill>
                <a:latin typeface="Times New Roman" panose="02020603050405020304" pitchFamily="18" charset="0"/>
                <a:cs typeface="Times New Roman" panose="02020603050405020304" pitchFamily="18" charset="0"/>
              </a:rPr>
              <a:t>  (un </a:t>
            </a:r>
            <a:r>
              <a:rPr lang="en-US" sz="2000" i="1" dirty="0" err="1">
                <a:solidFill>
                  <a:srgbClr val="0000FF"/>
                </a:solidFill>
                <a:latin typeface="Times New Roman" panose="02020603050405020304" pitchFamily="18" charset="0"/>
                <a:cs typeface="Times New Roman" panose="02020603050405020304" pitchFamily="18" charset="0"/>
              </a:rPr>
              <a:t>un</a:t>
            </a:r>
            <a:r>
              <a:rPr lang="en-US" sz="2000" i="1" dirty="0">
                <a:solidFill>
                  <a:srgbClr val="0000FF"/>
                </a:solidFill>
                <a:latin typeface="Times New Roman" panose="02020603050405020304" pitchFamily="18" charset="0"/>
                <a:cs typeface="Times New Roman" panose="02020603050405020304" pitchFamily="18" charset="0"/>
              </a:rPr>
              <a:t> </a:t>
            </a:r>
            <a:r>
              <a:rPr lang="en-US" sz="2000" i="1" dirty="0" err="1">
                <a:solidFill>
                  <a:srgbClr val="0000FF"/>
                </a:solidFill>
                <a:latin typeface="Times New Roman" panose="02020603050405020304" pitchFamily="18" charset="0"/>
                <a:cs typeface="Times New Roman" panose="02020603050405020304" pitchFamily="18" charset="0"/>
              </a:rPr>
              <a:t>pentium</a:t>
            </a:r>
            <a:r>
              <a:rPr lang="en-US" sz="2000" i="1" dirty="0">
                <a:solidFill>
                  <a:srgbClr val="0000FF"/>
                </a:solidFill>
                <a:latin typeface="Times New Roman" panose="02020603050405020304" pitchFamily="18" charset="0"/>
                <a:cs typeface="Times New Roman" panose="02020603050405020304" pitchFamily="18" charset="0"/>
              </a:rPr>
              <a:t>, or 115)  </a:t>
            </a:r>
          </a:p>
        </p:txBody>
      </p:sp>
    </p:spTree>
    <p:extLst>
      <p:ext uri="{BB962C8B-B14F-4D97-AF65-F5344CB8AC3E}">
        <p14:creationId xmlns:p14="http://schemas.microsoft.com/office/powerpoint/2010/main" val="236261293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F11A5-5AE3-DCE6-6AE4-4163385224CC}"/>
              </a:ext>
            </a:extLst>
          </p:cNvPr>
          <p:cNvSpPr txBox="1"/>
          <p:nvPr/>
        </p:nvSpPr>
        <p:spPr>
          <a:xfrm>
            <a:off x="0" y="0"/>
            <a:ext cx="12192000"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Element 117, </a:t>
            </a:r>
            <a:r>
              <a:rPr lang="en-US" sz="2800" dirty="0" err="1">
                <a:latin typeface="Times New Roman" panose="02020603050405020304" pitchFamily="18" charset="0"/>
                <a:cs typeface="Times New Roman" panose="02020603050405020304" pitchFamily="18" charset="0"/>
              </a:rPr>
              <a:t>Uus</a:t>
            </a:r>
            <a:r>
              <a:rPr lang="en-US" sz="2800" dirty="0">
                <a:latin typeface="Times New Roman" panose="02020603050405020304" pitchFamily="18" charset="0"/>
                <a:cs typeface="Times New Roman" panose="02020603050405020304" pitchFamily="18" charset="0"/>
              </a:rPr>
              <a:t>, has been synthesized and has at least two isotopes, Uus-293 and Uus-294.  Atoms of Uus-293 can be made by bombarding Bk-249 with Ca-48 in a reaction represented by the nuclear equation below.</a:t>
            </a:r>
          </a:p>
        </p:txBody>
      </p:sp>
      <p:sp>
        <p:nvSpPr>
          <p:cNvPr id="6" name="TextBox 5">
            <a:extLst>
              <a:ext uri="{FF2B5EF4-FFF2-40B4-BE49-F238E27FC236}">
                <a16:creationId xmlns:a16="http://schemas.microsoft.com/office/drawing/2014/main" id="{62B783F6-0551-08A5-1F83-274C22A87987}"/>
              </a:ext>
            </a:extLst>
          </p:cNvPr>
          <p:cNvSpPr txBox="1"/>
          <p:nvPr/>
        </p:nvSpPr>
        <p:spPr>
          <a:xfrm>
            <a:off x="0" y="2393206"/>
            <a:ext cx="12192000" cy="1077218"/>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85  Complete the nuclear equation in your answer booklet for the </a:t>
            </a:r>
            <a:r>
              <a:rPr lang="en-US" sz="3200">
                <a:latin typeface="Times New Roman" panose="02020603050405020304" pitchFamily="18" charset="0"/>
                <a:cs typeface="Times New Roman" panose="02020603050405020304" pitchFamily="18" charset="0"/>
              </a:rPr>
              <a:t>alpha   </a:t>
            </a:r>
            <a:br>
              <a:rPr lang="en-US" sz="3200">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      decay </a:t>
            </a:r>
            <a:r>
              <a:rPr lang="en-US" sz="3200" dirty="0">
                <a:latin typeface="Times New Roman" panose="02020603050405020304" pitchFamily="18" charset="0"/>
                <a:cs typeface="Times New Roman" panose="02020603050405020304" pitchFamily="18" charset="0"/>
              </a:rPr>
              <a:t>of Uus-294 by writing a notation </a:t>
            </a:r>
            <a:r>
              <a:rPr lang="en-US" sz="3200">
                <a:latin typeface="Times New Roman" panose="02020603050405020304" pitchFamily="18" charset="0"/>
                <a:cs typeface="Times New Roman" panose="02020603050405020304" pitchFamily="18" charset="0"/>
              </a:rPr>
              <a:t>for the missing </a:t>
            </a:r>
            <a:r>
              <a:rPr lang="en-US" sz="3200" dirty="0">
                <a:latin typeface="Times New Roman" panose="02020603050405020304" pitchFamily="18" charset="0"/>
                <a:cs typeface="Times New Roman" panose="02020603050405020304" pitchFamily="18" charset="0"/>
              </a:rPr>
              <a:t>product.</a:t>
            </a:r>
          </a:p>
        </p:txBody>
      </p:sp>
      <p:graphicFrame>
        <p:nvGraphicFramePr>
          <p:cNvPr id="2" name="Table 4">
            <a:extLst>
              <a:ext uri="{FF2B5EF4-FFF2-40B4-BE49-F238E27FC236}">
                <a16:creationId xmlns:a16="http://schemas.microsoft.com/office/drawing/2014/main" id="{26E5B1DA-3DB6-D42C-52B3-2A2D466E2EBB}"/>
              </a:ext>
            </a:extLst>
          </p:cNvPr>
          <p:cNvGraphicFramePr>
            <a:graphicFrameLocks noGrp="1"/>
          </p:cNvGraphicFramePr>
          <p:nvPr/>
        </p:nvGraphicFramePr>
        <p:xfrm>
          <a:off x="2784764" y="1665842"/>
          <a:ext cx="7486073" cy="727364"/>
        </p:xfrm>
        <a:graphic>
          <a:graphicData uri="http://schemas.openxmlformats.org/drawingml/2006/table">
            <a:tbl>
              <a:tblPr firstRow="1" bandRow="1">
                <a:tableStyleId>{5C22544A-7EE6-4342-B048-85BDC9FD1C3A}</a:tableStyleId>
              </a:tblPr>
              <a:tblGrid>
                <a:gridCol w="471055">
                  <a:extLst>
                    <a:ext uri="{9D8B030D-6E8A-4147-A177-3AD203B41FA5}">
                      <a16:colId xmlns:a16="http://schemas.microsoft.com/office/drawing/2014/main" val="3007805061"/>
                    </a:ext>
                  </a:extLst>
                </a:gridCol>
                <a:gridCol w="762000">
                  <a:extLst>
                    <a:ext uri="{9D8B030D-6E8A-4147-A177-3AD203B41FA5}">
                      <a16:colId xmlns:a16="http://schemas.microsoft.com/office/drawing/2014/main" val="3355236522"/>
                    </a:ext>
                  </a:extLst>
                </a:gridCol>
                <a:gridCol w="637308">
                  <a:extLst>
                    <a:ext uri="{9D8B030D-6E8A-4147-A177-3AD203B41FA5}">
                      <a16:colId xmlns:a16="http://schemas.microsoft.com/office/drawing/2014/main" val="1163660474"/>
                    </a:ext>
                  </a:extLst>
                </a:gridCol>
                <a:gridCol w="1039092">
                  <a:extLst>
                    <a:ext uri="{9D8B030D-6E8A-4147-A177-3AD203B41FA5}">
                      <a16:colId xmlns:a16="http://schemas.microsoft.com/office/drawing/2014/main" val="3516240553"/>
                    </a:ext>
                  </a:extLst>
                </a:gridCol>
                <a:gridCol w="692727">
                  <a:extLst>
                    <a:ext uri="{9D8B030D-6E8A-4147-A177-3AD203B41FA5}">
                      <a16:colId xmlns:a16="http://schemas.microsoft.com/office/drawing/2014/main" val="1542316676"/>
                    </a:ext>
                  </a:extLst>
                </a:gridCol>
                <a:gridCol w="845127">
                  <a:extLst>
                    <a:ext uri="{9D8B030D-6E8A-4147-A177-3AD203B41FA5}">
                      <a16:colId xmlns:a16="http://schemas.microsoft.com/office/drawing/2014/main" val="670550521"/>
                    </a:ext>
                  </a:extLst>
                </a:gridCol>
                <a:gridCol w="374073">
                  <a:extLst>
                    <a:ext uri="{9D8B030D-6E8A-4147-A177-3AD203B41FA5}">
                      <a16:colId xmlns:a16="http://schemas.microsoft.com/office/drawing/2014/main" val="1715476564"/>
                    </a:ext>
                  </a:extLst>
                </a:gridCol>
                <a:gridCol w="249381">
                  <a:extLst>
                    <a:ext uri="{9D8B030D-6E8A-4147-A177-3AD203B41FA5}">
                      <a16:colId xmlns:a16="http://schemas.microsoft.com/office/drawing/2014/main" val="301872283"/>
                    </a:ext>
                  </a:extLst>
                </a:gridCol>
                <a:gridCol w="2415310">
                  <a:extLst>
                    <a:ext uri="{9D8B030D-6E8A-4147-A177-3AD203B41FA5}">
                      <a16:colId xmlns:a16="http://schemas.microsoft.com/office/drawing/2014/main" val="496213580"/>
                    </a:ext>
                  </a:extLst>
                </a:gridCol>
              </a:tblGrid>
              <a:tr h="727364">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48</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Ca +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249</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97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Bk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293</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err="1">
                          <a:solidFill>
                            <a:schemeClr val="tx1">
                              <a:lumMod val="95000"/>
                              <a:lumOff val="5000"/>
                            </a:schemeClr>
                          </a:solidFill>
                          <a:latin typeface="Times New Roman" panose="02020603050405020304" pitchFamily="18" charset="0"/>
                          <a:cs typeface="Times New Roman" panose="02020603050405020304" pitchFamily="18" charset="0"/>
                        </a:rPr>
                        <a:t>Uus</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5746244"/>
                  </a:ext>
                </a:extLst>
              </a:tr>
            </a:tbl>
          </a:graphicData>
        </a:graphic>
      </p:graphicFrame>
    </p:spTree>
    <p:extLst>
      <p:ext uri="{BB962C8B-B14F-4D97-AF65-F5344CB8AC3E}">
        <p14:creationId xmlns:p14="http://schemas.microsoft.com/office/powerpoint/2010/main" val="1122146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A7245-1E37-B793-2E85-AE668AF9F698}"/>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  Given the equation representing a reaction: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 Cl + Cl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What occurs during this reaction?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released as a bond is broken. </a:t>
            </a: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released as a bond is formed.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Energy is absorbed as a bond is broken. </a:t>
            </a:r>
          </a:p>
          <a:p>
            <a:pPr marL="742950" indent="-742950">
              <a:buAutoNum type="arabicParenBoth"/>
            </a:pPr>
            <a:r>
              <a:rPr lang="en-US" sz="3600" dirty="0">
                <a:latin typeface="Times New Roman" panose="02020603050405020304" pitchFamily="18" charset="0"/>
                <a:cs typeface="Times New Roman" panose="02020603050405020304" pitchFamily="18" charset="0"/>
              </a:rPr>
              <a:t>Energy is absorbed as a bond is formed.</a:t>
            </a:r>
          </a:p>
        </p:txBody>
      </p:sp>
      <p:sp>
        <p:nvSpPr>
          <p:cNvPr id="3" name="TextBox 2">
            <a:extLst>
              <a:ext uri="{FF2B5EF4-FFF2-40B4-BE49-F238E27FC236}">
                <a16:creationId xmlns:a16="http://schemas.microsoft.com/office/drawing/2014/main" id="{2242FCAF-B98E-DABF-48BA-D3D6D91143C7}"/>
              </a:ext>
            </a:extLst>
          </p:cNvPr>
          <p:cNvSpPr txBox="1"/>
          <p:nvPr/>
        </p:nvSpPr>
        <p:spPr>
          <a:xfrm>
            <a:off x="1" y="4779077"/>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This question is ALWAYS on the exam.  Here,  a bond is broken the molecule is separated into 2 loose atoms.  That is hard, it takes energy.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We try to remember the opposite:  Cl + Cl → Cl</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When bonds form, energy is released.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This is the opposite: a bond is breaking, energy is absorbed.  </a:t>
            </a:r>
            <a:endParaRPr lang="en-US" sz="20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A7CEA97D-6F51-73A9-6AA8-6AE12D98ADA8}"/>
              </a:ext>
            </a:extLst>
          </p:cNvPr>
          <p:cNvSpPr/>
          <p:nvPr/>
        </p:nvSpPr>
        <p:spPr>
          <a:xfrm rot="19122187">
            <a:off x="6726213" y="2239372"/>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94C1F703-E0E7-B6CE-75B1-C14A4B982B9E}"/>
              </a:ext>
            </a:extLst>
          </p:cNvPr>
          <p:cNvSpPr/>
          <p:nvPr/>
        </p:nvSpPr>
        <p:spPr>
          <a:xfrm rot="19122187">
            <a:off x="7072576" y="3296513"/>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749FB385-CF9D-9DF6-66EB-6A4057ED6C2E}"/>
              </a:ext>
            </a:extLst>
          </p:cNvPr>
          <p:cNvSpPr/>
          <p:nvPr/>
        </p:nvSpPr>
        <p:spPr>
          <a:xfrm rot="19122187">
            <a:off x="3040905" y="1629772"/>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8353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87F08A-884B-B56F-DBC8-C1FAFA0F9919}"/>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9  Krypton atoms in the ground state tend not to bond with other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because their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second electron shell contains eight electrons </a:t>
            </a:r>
          </a:p>
          <a:p>
            <a:pPr marL="742950" indent="-742950">
              <a:buAutoNum type="arabicParenBoth"/>
            </a:pPr>
            <a:r>
              <a:rPr lang="en-US" sz="3600" dirty="0">
                <a:latin typeface="Times New Roman" panose="02020603050405020304" pitchFamily="18" charset="0"/>
                <a:cs typeface="Times New Roman" panose="02020603050405020304" pitchFamily="18" charset="0"/>
              </a:rPr>
              <a:t>third electron shell contains eighteen electrons </a:t>
            </a:r>
          </a:p>
          <a:p>
            <a:pPr marL="742950" indent="-742950">
              <a:buAutoNum type="arabicParenBoth"/>
            </a:pPr>
            <a:r>
              <a:rPr lang="en-US" sz="3600" dirty="0">
                <a:latin typeface="Times New Roman" panose="02020603050405020304" pitchFamily="18" charset="0"/>
                <a:cs typeface="Times New Roman" panose="02020603050405020304" pitchFamily="18" charset="0"/>
              </a:rPr>
              <a:t>innermost electron shell contains two electrons </a:t>
            </a:r>
          </a:p>
          <a:p>
            <a:pPr marL="742950" indent="-742950">
              <a:buAutoNum type="arabicParenBoth"/>
            </a:pPr>
            <a:r>
              <a:rPr lang="en-US" sz="3600" dirty="0">
                <a:latin typeface="Times New Roman" panose="02020603050405020304" pitchFamily="18" charset="0"/>
                <a:cs typeface="Times New Roman" panose="02020603050405020304" pitchFamily="18" charset="0"/>
              </a:rPr>
              <a:t>outermost electron shell contains eight electrons</a:t>
            </a:r>
          </a:p>
        </p:txBody>
      </p:sp>
    </p:spTree>
    <p:extLst>
      <p:ext uri="{BB962C8B-B14F-4D97-AF65-F5344CB8AC3E}">
        <p14:creationId xmlns:p14="http://schemas.microsoft.com/office/powerpoint/2010/main" val="223372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87F08A-884B-B56F-DBC8-C1FAFA0F9919}"/>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9  Krypton atoms in the ground state tend not to bond with other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because their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second electron shell contains eight electrons </a:t>
            </a:r>
          </a:p>
          <a:p>
            <a:pPr marL="742950" indent="-742950">
              <a:buAutoNum type="arabicParenBoth"/>
            </a:pPr>
            <a:r>
              <a:rPr lang="en-US" sz="3600" dirty="0">
                <a:latin typeface="Times New Roman" panose="02020603050405020304" pitchFamily="18" charset="0"/>
                <a:cs typeface="Times New Roman" panose="02020603050405020304" pitchFamily="18" charset="0"/>
              </a:rPr>
              <a:t>third electron shell contains eighteen electrons </a:t>
            </a:r>
          </a:p>
          <a:p>
            <a:pPr marL="742950" indent="-742950">
              <a:buAutoNum type="arabicParenBoth"/>
            </a:pPr>
            <a:r>
              <a:rPr lang="en-US" sz="3600" dirty="0">
                <a:latin typeface="Times New Roman" panose="02020603050405020304" pitchFamily="18" charset="0"/>
                <a:cs typeface="Times New Roman" panose="02020603050405020304" pitchFamily="18" charset="0"/>
              </a:rPr>
              <a:t>innermost electron shell contains two electrons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outermost electron shell contains eight electrons</a:t>
            </a:r>
          </a:p>
        </p:txBody>
      </p:sp>
      <p:sp>
        <p:nvSpPr>
          <p:cNvPr id="3" name="Plus Sign 2">
            <a:extLst>
              <a:ext uri="{FF2B5EF4-FFF2-40B4-BE49-F238E27FC236}">
                <a16:creationId xmlns:a16="http://schemas.microsoft.com/office/drawing/2014/main" id="{14805943-E160-80EB-A6B3-4B3C1E53307D}"/>
              </a:ext>
            </a:extLst>
          </p:cNvPr>
          <p:cNvSpPr/>
          <p:nvPr/>
        </p:nvSpPr>
        <p:spPr>
          <a:xfrm rot="19122187">
            <a:off x="9067631" y="1629772"/>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lus Sign 3">
            <a:extLst>
              <a:ext uri="{FF2B5EF4-FFF2-40B4-BE49-F238E27FC236}">
                <a16:creationId xmlns:a16="http://schemas.microsoft.com/office/drawing/2014/main" id="{5DCB6662-C532-17EC-DDF2-9D5A092B6770}"/>
              </a:ext>
            </a:extLst>
          </p:cNvPr>
          <p:cNvSpPr/>
          <p:nvPr/>
        </p:nvSpPr>
        <p:spPr>
          <a:xfrm rot="19122187">
            <a:off x="9317012" y="2175847"/>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83DC69D5-1B0D-4825-8E7D-9502E98D5E18}"/>
              </a:ext>
            </a:extLst>
          </p:cNvPr>
          <p:cNvSpPr/>
          <p:nvPr/>
        </p:nvSpPr>
        <p:spPr>
          <a:xfrm rot="19122187">
            <a:off x="9343445" y="2860658"/>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B93800D-5C94-6A0F-8398-A9839008E1F0}"/>
              </a:ext>
            </a:extLst>
          </p:cNvPr>
          <p:cNvSpPr txBox="1"/>
          <p:nvPr/>
        </p:nvSpPr>
        <p:spPr>
          <a:xfrm>
            <a:off x="1" y="465512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a:t>
            </a:r>
            <a:r>
              <a:rPr lang="en-US" sz="2400" dirty="0" err="1">
                <a:solidFill>
                  <a:srgbClr val="FF0000"/>
                </a:solidFill>
                <a:latin typeface="Times New Roman" panose="02020603050405020304" pitchFamily="18" charset="0"/>
                <a:cs typeface="Times New Roman" panose="02020603050405020304" pitchFamily="18" charset="0"/>
              </a:rPr>
              <a:t>Krypron</a:t>
            </a:r>
            <a:r>
              <a:rPr lang="en-US" sz="2400" dirty="0">
                <a:solidFill>
                  <a:srgbClr val="FF0000"/>
                </a:solidFill>
                <a:latin typeface="Times New Roman" panose="02020603050405020304" pitchFamily="18" charset="0"/>
                <a:cs typeface="Times New Roman" panose="02020603050405020304" pitchFamily="18" charset="0"/>
              </a:rPr>
              <a:t> is a noble gas.  Noble gases tend to make NO BONDS with other atoms because they are already “PERFECT”.  That means all of their electron orbitals are full, and they cannot accept electrons in a bond, nor do they “want” to share their electrons.  </a:t>
            </a:r>
          </a:p>
          <a:p>
            <a:r>
              <a:rPr lang="en-US" sz="2400" dirty="0">
                <a:solidFill>
                  <a:srgbClr val="FF0000"/>
                </a:solidFill>
                <a:latin typeface="Times New Roman" panose="02020603050405020304" pitchFamily="18" charset="0"/>
                <a:cs typeface="Times New Roman" panose="02020603050405020304" pitchFamily="18" charset="0"/>
              </a:rPr>
              <a:t>Choices 1, 2 and 3 are all correct, but NOT the reason.  The outermost orbital is FULL, as is helium with just 2 electrons (it’s too small for 8, but it’s FULL).  </a:t>
            </a: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01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Which subatomic particles are matched with their charges?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positive and neutrons are negative. </a:t>
            </a: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positive and electrons are negative.</a:t>
            </a: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negative and neutrons have no charge. </a:t>
            </a: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negative and electrons have no charge.</a:t>
            </a:r>
          </a:p>
        </p:txBody>
      </p:sp>
    </p:spTree>
    <p:extLst>
      <p:ext uri="{BB962C8B-B14F-4D97-AF65-F5344CB8AC3E}">
        <p14:creationId xmlns:p14="http://schemas.microsoft.com/office/powerpoint/2010/main" val="453893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9BCA5A-E4B5-5448-2479-91A005B567F0}"/>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10  All matter can be classified 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an element </a:t>
            </a:r>
          </a:p>
          <a:p>
            <a:pPr marL="742950" indent="-742950">
              <a:buAutoNum type="arabicParenBoth"/>
            </a:pPr>
            <a:r>
              <a:rPr lang="en-US" sz="3600" dirty="0">
                <a:latin typeface="Times New Roman" panose="02020603050405020304" pitchFamily="18" charset="0"/>
                <a:cs typeface="Times New Roman" panose="02020603050405020304" pitchFamily="18" charset="0"/>
              </a:rPr>
              <a:t>a compound </a:t>
            </a:r>
          </a:p>
          <a:p>
            <a:pPr marL="742950" indent="-742950">
              <a:buAutoNum type="arabicParenBoth"/>
            </a:pPr>
            <a:r>
              <a:rPr lang="en-US" sz="3600" dirty="0">
                <a:latin typeface="Times New Roman" panose="02020603050405020304" pitchFamily="18" charset="0"/>
                <a:cs typeface="Times New Roman" panose="02020603050405020304" pitchFamily="18" charset="0"/>
              </a:rPr>
              <a:t>a mixture or an element </a:t>
            </a:r>
          </a:p>
          <a:p>
            <a:pPr marL="742950" indent="-742950">
              <a:buAutoNum type="arabicParenBoth"/>
            </a:pPr>
            <a:r>
              <a:rPr lang="en-US" sz="3600" dirty="0">
                <a:latin typeface="Times New Roman" panose="02020603050405020304" pitchFamily="18" charset="0"/>
                <a:cs typeface="Times New Roman" panose="02020603050405020304" pitchFamily="18" charset="0"/>
              </a:rPr>
              <a:t>a mixture or a substance</a:t>
            </a:r>
          </a:p>
        </p:txBody>
      </p:sp>
    </p:spTree>
    <p:extLst>
      <p:ext uri="{BB962C8B-B14F-4D97-AF65-F5344CB8AC3E}">
        <p14:creationId xmlns:p14="http://schemas.microsoft.com/office/powerpoint/2010/main" val="3836790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9BCA5A-E4B5-5448-2479-91A005B567F0}"/>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10  All matter can be classified 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an element </a:t>
            </a:r>
          </a:p>
          <a:p>
            <a:pPr marL="742950" indent="-742950">
              <a:buAutoNum type="arabicParenBoth"/>
            </a:pPr>
            <a:r>
              <a:rPr lang="en-US" sz="3600" dirty="0">
                <a:latin typeface="Times New Roman" panose="02020603050405020304" pitchFamily="18" charset="0"/>
                <a:cs typeface="Times New Roman" panose="02020603050405020304" pitchFamily="18" charset="0"/>
              </a:rPr>
              <a:t>a compound </a:t>
            </a:r>
          </a:p>
          <a:p>
            <a:pPr marL="742950" indent="-742950">
              <a:buAutoNum type="arabicParenBoth"/>
            </a:pPr>
            <a:r>
              <a:rPr lang="en-US" sz="3600" dirty="0">
                <a:latin typeface="Times New Roman" panose="02020603050405020304" pitchFamily="18" charset="0"/>
                <a:cs typeface="Times New Roman" panose="02020603050405020304" pitchFamily="18" charset="0"/>
              </a:rPr>
              <a:t>a mixture or an element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a mixture or a substance</a:t>
            </a:r>
          </a:p>
        </p:txBody>
      </p:sp>
      <p:sp>
        <p:nvSpPr>
          <p:cNvPr id="2" name="TextBox 1">
            <a:extLst>
              <a:ext uri="{FF2B5EF4-FFF2-40B4-BE49-F238E27FC236}">
                <a16:creationId xmlns:a16="http://schemas.microsoft.com/office/drawing/2014/main" id="{34773A0F-C4D2-F981-65CA-2B6003FE3A19}"/>
              </a:ext>
            </a:extLst>
          </p:cNvPr>
          <p:cNvSpPr txBox="1"/>
          <p:nvPr/>
        </p:nvSpPr>
        <p:spPr>
          <a:xfrm>
            <a:off x="1" y="465512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elements are the simplest form of substances, they can’t be broken down into simpler substances.  Compounds are 2 or more bonded atoms, they can be broken down into simpler substances.  </a:t>
            </a:r>
          </a:p>
          <a:p>
            <a:r>
              <a:rPr lang="en-US" sz="2400" dirty="0">
                <a:solidFill>
                  <a:srgbClr val="FF0000"/>
                </a:solidFill>
                <a:latin typeface="Times New Roman" panose="02020603050405020304" pitchFamily="18" charset="0"/>
                <a:cs typeface="Times New Roman" panose="02020603050405020304" pitchFamily="18" charset="0"/>
              </a:rPr>
              <a:t>Matter can be pure (elements &amp; compounds)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or</a:t>
            </a:r>
            <a:r>
              <a:rPr lang="en-US" sz="2400" dirty="0">
                <a:solidFill>
                  <a:srgbClr val="FF0000"/>
                </a:solidFill>
                <a:latin typeface="Times New Roman" panose="02020603050405020304" pitchFamily="18" charset="0"/>
                <a:cs typeface="Times New Roman" panose="02020603050405020304" pitchFamily="18" charset="0"/>
              </a:rPr>
              <a:t> mixed (either atoms and atoms, or atoms and compounds)</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60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11 Which sample at STP has the same chemical properties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10. grams of Al</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at STP?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10. grams of Si</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10. grams of Na</a:t>
            </a:r>
            <a:r>
              <a:rPr lang="en-US" sz="3600" baseline="-25000" dirty="0">
                <a:latin typeface="Times New Roman" panose="02020603050405020304" pitchFamily="18" charset="0"/>
                <a:cs typeface="Times New Roman" panose="02020603050405020304" pitchFamily="18" charset="0"/>
              </a:rPr>
              <a:t>(s)</a:t>
            </a:r>
          </a:p>
          <a:p>
            <a:pPr marL="742950" indent="-742950">
              <a:buAutoNum type="arabicParenBoth"/>
            </a:pPr>
            <a:r>
              <a:rPr lang="en-US" sz="3600" dirty="0">
                <a:latin typeface="Times New Roman" panose="02020603050405020304" pitchFamily="18" charset="0"/>
                <a:cs typeface="Times New Roman" panose="02020603050405020304" pitchFamily="18" charset="0"/>
              </a:rPr>
              <a:t> 5 grams of Al</a:t>
            </a:r>
            <a:r>
              <a:rPr lang="en-US" sz="3600" baseline="-25000" dirty="0">
                <a:latin typeface="Times New Roman" panose="02020603050405020304" pitchFamily="18" charset="0"/>
                <a:cs typeface="Times New Roman" panose="02020603050405020304" pitchFamily="18" charset="0"/>
              </a:rPr>
              <a:t>(s)</a:t>
            </a:r>
          </a:p>
          <a:p>
            <a:pPr marL="742950" indent="-742950">
              <a:buAutoNum type="arabicParenBoth"/>
            </a:pPr>
            <a:r>
              <a:rPr lang="en-US" sz="3600" dirty="0">
                <a:latin typeface="Times New Roman" panose="02020603050405020304" pitchFamily="18" charset="0"/>
                <a:cs typeface="Times New Roman" panose="02020603050405020304" pitchFamily="18" charset="0"/>
              </a:rPr>
              <a:t> 5 grams of Mg</a:t>
            </a:r>
            <a:r>
              <a:rPr lang="en-US" sz="3600" baseline="-25000" dirty="0">
                <a:latin typeface="Times New Roman" panose="02020603050405020304" pitchFamily="18" charset="0"/>
                <a:cs typeface="Times New Roman" panose="02020603050405020304" pitchFamily="18" charset="0"/>
              </a:rPr>
              <a:t>(s)</a:t>
            </a:r>
          </a:p>
        </p:txBody>
      </p:sp>
    </p:spTree>
    <p:extLst>
      <p:ext uri="{BB962C8B-B14F-4D97-AF65-F5344CB8AC3E}">
        <p14:creationId xmlns:p14="http://schemas.microsoft.com/office/powerpoint/2010/main" val="1073605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11 Which sample at STP has the same chemical properties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10. grams of Al</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at STP?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10. grams of Si</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10. grams of Na</a:t>
            </a:r>
            <a:r>
              <a:rPr lang="en-US" sz="3600" baseline="-25000" dirty="0">
                <a:latin typeface="Times New Roman" panose="02020603050405020304" pitchFamily="18" charset="0"/>
                <a:cs typeface="Times New Roman" panose="02020603050405020304" pitchFamily="18" charset="0"/>
              </a:rPr>
              <a:t>(s)</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 5 grams of Al</a:t>
            </a:r>
            <a:r>
              <a:rPr lang="en-US" sz="3600" baseline="-25000" dirty="0">
                <a:solidFill>
                  <a:srgbClr val="0000FF"/>
                </a:solidFill>
                <a:latin typeface="Times New Roman" panose="02020603050405020304" pitchFamily="18" charset="0"/>
                <a:cs typeface="Times New Roman" panose="02020603050405020304" pitchFamily="18" charset="0"/>
              </a:rPr>
              <a:t>(s)</a:t>
            </a:r>
          </a:p>
          <a:p>
            <a:pPr marL="742950" indent="-742950">
              <a:buAutoNum type="arabicParenBoth"/>
            </a:pPr>
            <a:r>
              <a:rPr lang="en-US" sz="3600" dirty="0">
                <a:latin typeface="Times New Roman" panose="02020603050405020304" pitchFamily="18" charset="0"/>
                <a:cs typeface="Times New Roman" panose="02020603050405020304" pitchFamily="18" charset="0"/>
              </a:rPr>
              <a:t> 5 grams of Mg</a:t>
            </a:r>
            <a:r>
              <a:rPr lang="en-US" sz="3600" baseline="-25000" dirty="0">
                <a:latin typeface="Times New Roman" panose="02020603050405020304" pitchFamily="18" charset="0"/>
                <a:cs typeface="Times New Roman" panose="02020603050405020304" pitchFamily="18" charset="0"/>
              </a:rPr>
              <a:t>(s)</a:t>
            </a:r>
          </a:p>
        </p:txBody>
      </p:sp>
      <p:sp>
        <p:nvSpPr>
          <p:cNvPr id="5" name="TextBox 4">
            <a:extLst>
              <a:ext uri="{FF2B5EF4-FFF2-40B4-BE49-F238E27FC236}">
                <a16:creationId xmlns:a16="http://schemas.microsoft.com/office/drawing/2014/main" id="{04F81F38-1E2E-4AF2-55E2-7797582D4588}"/>
              </a:ext>
            </a:extLst>
          </p:cNvPr>
          <p:cNvSpPr txBox="1"/>
          <p:nvPr/>
        </p:nvSpPr>
        <p:spPr>
          <a:xfrm>
            <a:off x="1" y="465512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Chemical properties are similar in the groups of the periodic table, or identical with samples of the same substance.  </a:t>
            </a:r>
          </a:p>
          <a:p>
            <a:r>
              <a:rPr lang="en-US" sz="2400" dirty="0">
                <a:solidFill>
                  <a:srgbClr val="FF0000"/>
                </a:solidFill>
                <a:latin typeface="Times New Roman" panose="02020603050405020304" pitchFamily="18" charset="0"/>
                <a:cs typeface="Times New Roman" panose="02020603050405020304" pitchFamily="18" charset="0"/>
              </a:rPr>
              <a:t>Here, same chemical properties as aluminum has to be MORE ALUMINUM.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Si, Na, and Mg are different elements with different properties.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17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0F590B-491B-059C-5A4A-2ADAF3FD6167}"/>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12  Which sample of matter can not be broken down by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chemical change?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antimony </a:t>
            </a:r>
          </a:p>
          <a:p>
            <a:pPr marL="742950" indent="-742950">
              <a:buAutoNum type="arabicParenBoth"/>
            </a:pPr>
            <a:r>
              <a:rPr lang="en-US" sz="3600" dirty="0">
                <a:latin typeface="Times New Roman" panose="02020603050405020304" pitchFamily="18" charset="0"/>
                <a:cs typeface="Times New Roman" panose="02020603050405020304" pitchFamily="18" charset="0"/>
              </a:rPr>
              <a:t>ethanol</a:t>
            </a:r>
          </a:p>
          <a:p>
            <a:pPr marL="742950" indent="-742950">
              <a:buAutoNum type="arabicParenBoth"/>
            </a:pPr>
            <a:r>
              <a:rPr lang="en-US" sz="3600" dirty="0">
                <a:latin typeface="Times New Roman" panose="02020603050405020304" pitchFamily="18" charset="0"/>
                <a:cs typeface="Times New Roman" panose="02020603050405020304" pitchFamily="18" charset="0"/>
              </a:rPr>
              <a:t>methane</a:t>
            </a:r>
          </a:p>
          <a:p>
            <a:pPr marL="742950" indent="-742950">
              <a:buAutoNum type="arabicParenBoth"/>
            </a:pPr>
            <a:r>
              <a:rPr lang="en-US" sz="3600" dirty="0">
                <a:latin typeface="Times New Roman" panose="02020603050405020304" pitchFamily="18" charset="0"/>
                <a:cs typeface="Times New Roman" panose="02020603050405020304" pitchFamily="18" charset="0"/>
              </a:rPr>
              <a:t>water</a:t>
            </a:r>
          </a:p>
        </p:txBody>
      </p:sp>
    </p:spTree>
    <p:extLst>
      <p:ext uri="{BB962C8B-B14F-4D97-AF65-F5344CB8AC3E}">
        <p14:creationId xmlns:p14="http://schemas.microsoft.com/office/powerpoint/2010/main" val="3747885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0F590B-491B-059C-5A4A-2ADAF3FD6167}"/>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12  Which sample of matter can not be broken down by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chemical change?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antimony</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ethanol</a:t>
            </a:r>
          </a:p>
          <a:p>
            <a:pPr marL="742950" indent="-742950">
              <a:buAutoNum type="arabicParenBoth"/>
            </a:pPr>
            <a:r>
              <a:rPr lang="en-US" sz="3600" dirty="0">
                <a:latin typeface="Times New Roman" panose="02020603050405020304" pitchFamily="18" charset="0"/>
                <a:cs typeface="Times New Roman" panose="02020603050405020304" pitchFamily="18" charset="0"/>
              </a:rPr>
              <a:t>methane</a:t>
            </a:r>
          </a:p>
          <a:p>
            <a:pPr marL="742950" indent="-742950">
              <a:buAutoNum type="arabicParenBoth"/>
            </a:pPr>
            <a:r>
              <a:rPr lang="en-US" sz="3600" dirty="0">
                <a:latin typeface="Times New Roman" panose="02020603050405020304" pitchFamily="18" charset="0"/>
                <a:cs typeface="Times New Roman" panose="02020603050405020304" pitchFamily="18" charset="0"/>
              </a:rPr>
              <a:t>water</a:t>
            </a:r>
          </a:p>
        </p:txBody>
      </p:sp>
      <p:sp>
        <p:nvSpPr>
          <p:cNvPr id="2" name="TextBox 1">
            <a:extLst>
              <a:ext uri="{FF2B5EF4-FFF2-40B4-BE49-F238E27FC236}">
                <a16:creationId xmlns:a16="http://schemas.microsoft.com/office/drawing/2014/main" id="{6470964E-9758-FCBF-92EC-4FA3CB680B8C}"/>
              </a:ext>
            </a:extLst>
          </p:cNvPr>
          <p:cNvSpPr txBox="1"/>
          <p:nvPr/>
        </p:nvSpPr>
        <p:spPr>
          <a:xfrm>
            <a:off x="1" y="5084620"/>
            <a:ext cx="12191999"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compounds can be broken down, elements cannot.  Write the formulas, it will help you think.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Here, antimony is just Sb, the other three can all decompose into separate atoms.  </a:t>
            </a:r>
            <a:endParaRPr lang="en-US" sz="2400"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Table 4">
            <a:extLst>
              <a:ext uri="{FF2B5EF4-FFF2-40B4-BE49-F238E27FC236}">
                <a16:creationId xmlns:a16="http://schemas.microsoft.com/office/drawing/2014/main" id="{30BDA287-7976-249C-3BA0-B02A21151711}"/>
              </a:ext>
            </a:extLst>
          </p:cNvPr>
          <p:cNvGraphicFramePr>
            <a:graphicFrameLocks noGrp="1"/>
          </p:cNvGraphicFramePr>
          <p:nvPr>
            <p:extLst>
              <p:ext uri="{D42A27DB-BD31-4B8C-83A1-F6EECF244321}">
                <p14:modId xmlns:p14="http://schemas.microsoft.com/office/powerpoint/2010/main" val="1470829958"/>
              </p:ext>
            </p:extLst>
          </p:nvPr>
        </p:nvGraphicFramePr>
        <p:xfrm>
          <a:off x="4904508" y="1413164"/>
          <a:ext cx="6511637" cy="3264128"/>
        </p:xfrm>
        <a:graphic>
          <a:graphicData uri="http://schemas.openxmlformats.org/drawingml/2006/table">
            <a:tbl>
              <a:tblPr firstRow="1" bandRow="1">
                <a:tableStyleId>{5C22544A-7EE6-4342-B048-85BDC9FD1C3A}</a:tableStyleId>
              </a:tblPr>
              <a:tblGrid>
                <a:gridCol w="2161310">
                  <a:extLst>
                    <a:ext uri="{9D8B030D-6E8A-4147-A177-3AD203B41FA5}">
                      <a16:colId xmlns:a16="http://schemas.microsoft.com/office/drawing/2014/main" val="3708421729"/>
                    </a:ext>
                  </a:extLst>
                </a:gridCol>
                <a:gridCol w="1759528">
                  <a:extLst>
                    <a:ext uri="{9D8B030D-6E8A-4147-A177-3AD203B41FA5}">
                      <a16:colId xmlns:a16="http://schemas.microsoft.com/office/drawing/2014/main" val="107174347"/>
                    </a:ext>
                  </a:extLst>
                </a:gridCol>
                <a:gridCol w="2590799">
                  <a:extLst>
                    <a:ext uri="{9D8B030D-6E8A-4147-A177-3AD203B41FA5}">
                      <a16:colId xmlns:a16="http://schemas.microsoft.com/office/drawing/2014/main" val="3257808253"/>
                    </a:ext>
                  </a:extLst>
                </a:gridCol>
              </a:tblGrid>
              <a:tr h="640772">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Choices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Formula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Number of kinds of atoms present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660467"/>
                  </a:ext>
                </a:extLst>
              </a:tr>
              <a:tr h="640772">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Antimony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Sb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Just ONE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3799102"/>
                  </a:ext>
                </a:extLst>
              </a:tr>
              <a:tr h="640772">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Ethanol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C</a:t>
                      </a:r>
                      <a:r>
                        <a:rPr lang="en-US" sz="3200" b="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200" b="0" baseline="-25000" dirty="0">
                          <a:solidFill>
                            <a:schemeClr val="tx1">
                              <a:lumMod val="95000"/>
                              <a:lumOff val="5000"/>
                            </a:schemeClr>
                          </a:solidFill>
                          <a:latin typeface="Times New Roman" panose="02020603050405020304" pitchFamily="18" charset="0"/>
                          <a:cs typeface="Times New Roman" panose="02020603050405020304" pitchFamily="18" charset="0"/>
                        </a:rPr>
                        <a:t>5</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OH</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 H and 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879956"/>
                  </a:ext>
                </a:extLst>
              </a:tr>
              <a:tr h="640772">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Methane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3200" b="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C and H</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6564807"/>
                  </a:ext>
                </a:extLst>
              </a:tr>
              <a:tr h="640772">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water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3200" b="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H and O</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734259"/>
                  </a:ext>
                </a:extLst>
              </a:tr>
            </a:tbl>
          </a:graphicData>
        </a:graphic>
      </p:graphicFrame>
    </p:spTree>
    <p:extLst>
      <p:ext uri="{BB962C8B-B14F-4D97-AF65-F5344CB8AC3E}">
        <p14:creationId xmlns:p14="http://schemas.microsoft.com/office/powerpoint/2010/main" val="1671382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0" y="0"/>
            <a:ext cx="121920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13 Based on Table F, which 10.-gram sample, when thoroughly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mixed with 1 liter of water at room temperature, forms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heterogeneous mixture?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ammonium chloride, NH</a:t>
            </a:r>
            <a:r>
              <a:rPr lang="en-US" sz="3600" baseline="-25000" dirty="0">
                <a:latin typeface="Times New Roman" panose="02020603050405020304" pitchFamily="18" charset="0"/>
                <a:cs typeface="Times New Roman" panose="02020603050405020304" pitchFamily="18" charset="0"/>
              </a:rPr>
              <a:t>4</a:t>
            </a:r>
            <a:r>
              <a:rPr lang="en-US" sz="3600" dirty="0">
                <a:latin typeface="Times New Roman" panose="02020603050405020304" pitchFamily="18" charset="0"/>
                <a:cs typeface="Times New Roman" panose="02020603050405020304" pitchFamily="18" charset="0"/>
              </a:rPr>
              <a:t>Cl </a:t>
            </a:r>
          </a:p>
          <a:p>
            <a:pPr marL="742950" indent="-742950">
              <a:buAutoNum type="arabicParenBoth"/>
            </a:pPr>
            <a:r>
              <a:rPr lang="en-US" sz="3600" dirty="0">
                <a:latin typeface="Times New Roman" panose="02020603050405020304" pitchFamily="18" charset="0"/>
                <a:cs typeface="Times New Roman" panose="02020603050405020304" pitchFamily="18" charset="0"/>
              </a:rPr>
              <a:t>potassium iodide, KI </a:t>
            </a:r>
          </a:p>
          <a:p>
            <a:pPr marL="742950" indent="-742950">
              <a:buAutoNum type="arabicParenBoth"/>
            </a:pPr>
            <a:r>
              <a:rPr lang="en-US" sz="3600" dirty="0">
                <a:latin typeface="Times New Roman" panose="02020603050405020304" pitchFamily="18" charset="0"/>
                <a:cs typeface="Times New Roman" panose="02020603050405020304" pitchFamily="18" charset="0"/>
              </a:rPr>
              <a:t>silver bromide, </a:t>
            </a:r>
            <a:r>
              <a:rPr lang="en-US" sz="3600" dirty="0" err="1">
                <a:latin typeface="Times New Roman" panose="02020603050405020304" pitchFamily="18" charset="0"/>
                <a:cs typeface="Times New Roman" panose="02020603050405020304" pitchFamily="18" charset="0"/>
              </a:rPr>
              <a:t>AgBr</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sodium nitrate, NaNO</a:t>
            </a:r>
            <a:r>
              <a:rPr lang="en-US" sz="3600" baseline="-25000"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995636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0" y="0"/>
            <a:ext cx="121920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13 Based on Table F, which 10.-gram sample, when thoroughly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mixed with 1 liter of water at room temperature, forms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heterogeneous mixture?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ammonium chloride, NH</a:t>
            </a:r>
            <a:r>
              <a:rPr lang="en-US" sz="3600" baseline="-25000" dirty="0">
                <a:latin typeface="Times New Roman" panose="02020603050405020304" pitchFamily="18" charset="0"/>
                <a:cs typeface="Times New Roman" panose="02020603050405020304" pitchFamily="18" charset="0"/>
              </a:rPr>
              <a:t>4</a:t>
            </a:r>
            <a:r>
              <a:rPr lang="en-US" sz="3600" dirty="0">
                <a:latin typeface="Times New Roman" panose="02020603050405020304" pitchFamily="18" charset="0"/>
                <a:cs typeface="Times New Roman" panose="02020603050405020304" pitchFamily="18" charset="0"/>
              </a:rPr>
              <a:t>Cl </a:t>
            </a:r>
          </a:p>
          <a:p>
            <a:pPr marL="742950" indent="-742950">
              <a:buAutoNum type="arabicParenBoth"/>
            </a:pPr>
            <a:r>
              <a:rPr lang="en-US" sz="3600" dirty="0">
                <a:latin typeface="Times New Roman" panose="02020603050405020304" pitchFamily="18" charset="0"/>
                <a:cs typeface="Times New Roman" panose="02020603050405020304" pitchFamily="18" charset="0"/>
              </a:rPr>
              <a:t>potassium iodide, KI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silver bromide, </a:t>
            </a:r>
            <a:r>
              <a:rPr lang="en-US" sz="3600" dirty="0" err="1">
                <a:solidFill>
                  <a:srgbClr val="0000FF"/>
                </a:solidFill>
                <a:latin typeface="Times New Roman" panose="02020603050405020304" pitchFamily="18" charset="0"/>
                <a:cs typeface="Times New Roman" panose="02020603050405020304" pitchFamily="18" charset="0"/>
              </a:rPr>
              <a:t>AgBr</a:t>
            </a:r>
            <a:r>
              <a:rPr lang="en-US" sz="3600" dirty="0">
                <a:solidFill>
                  <a:srgbClr val="0000FF"/>
                </a:solidFill>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sodium nitrate, NaNO</a:t>
            </a:r>
            <a:r>
              <a:rPr lang="en-US" sz="3600" baseline="-25000" dirty="0">
                <a:latin typeface="Times New Roman" panose="02020603050405020304" pitchFamily="18" charset="0"/>
                <a:cs typeface="Times New Roman" panose="02020603050405020304" pitchFamily="18" charset="0"/>
              </a:rPr>
              <a:t>3</a:t>
            </a:r>
          </a:p>
        </p:txBody>
      </p:sp>
      <p:sp>
        <p:nvSpPr>
          <p:cNvPr id="3" name="TextBox 2">
            <a:extLst>
              <a:ext uri="{FF2B5EF4-FFF2-40B4-BE49-F238E27FC236}">
                <a16:creationId xmlns:a16="http://schemas.microsoft.com/office/drawing/2014/main" id="{40A5E8A8-3C22-99A9-AB11-0DF3148B3B7A}"/>
              </a:ext>
            </a:extLst>
          </p:cNvPr>
          <p:cNvSpPr txBox="1"/>
          <p:nvPr/>
        </p:nvSpPr>
        <p:spPr>
          <a:xfrm>
            <a:off x="1" y="465512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Table F tells soluble which is AQUEOUS, or insoluble which means forms a precipitate, or won’t dissolve at all in water.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If you’re first name is ammonium = AQ.  Group 1 ions make AQ too. (K</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or Na</a:t>
            </a:r>
            <a:r>
              <a:rPr lang="en-US" sz="2400" baseline="30000" dirty="0">
                <a:solidFill>
                  <a:srgbClr val="FF0000"/>
                </a:solidFill>
                <a:latin typeface="Times New Roman" panose="02020603050405020304" pitchFamily="18" charset="0"/>
                <a:cs typeface="Times New Roman" panose="02020603050405020304" pitchFamily="18" charset="0"/>
              </a:rPr>
              <a:t> +1</a:t>
            </a:r>
            <a:r>
              <a:rPr lang="en-US" sz="2400" dirty="0">
                <a:solidFill>
                  <a:srgbClr val="FF0000"/>
                </a:solidFill>
                <a:latin typeface="Times New Roman" panose="02020603050405020304" pitchFamily="18" charset="0"/>
                <a:cs typeface="Times New Roman" panose="02020603050405020304" pitchFamily="18" charset="0"/>
              </a:rPr>
              <a:t>)</a:t>
            </a:r>
          </a:p>
          <a:p>
            <a:r>
              <a:rPr lang="en-US" sz="2400" dirty="0">
                <a:solidFill>
                  <a:srgbClr val="FF0000"/>
                </a:solidFill>
                <a:latin typeface="Times New Roman" panose="02020603050405020304" pitchFamily="18" charset="0"/>
                <a:cs typeface="Times New Roman" panose="02020603050405020304" pitchFamily="18" charset="0"/>
              </a:rPr>
              <a:t>Halides with Ag</a:t>
            </a:r>
            <a:r>
              <a:rPr lang="en-US" sz="2400" baseline="30000" dirty="0">
                <a:solidFill>
                  <a:srgbClr val="FF0000"/>
                </a:solidFill>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are insoluble, not AQ.</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34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14  Compared to a 1.0 M NaCl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solution at 1.0 atm,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2.0 M NaCl</a:t>
            </a:r>
            <a:r>
              <a:rPr lang="en-US" sz="3600" baseline="-25000" dirty="0">
                <a:latin typeface="Times New Roman" panose="02020603050405020304" pitchFamily="18" charset="0"/>
                <a:cs typeface="Times New Roman" panose="02020603050405020304" pitchFamily="18" charset="0"/>
              </a:rPr>
              <a:t>(AQ) </a:t>
            </a:r>
            <a:r>
              <a:rPr lang="en-US" sz="3600" dirty="0">
                <a:latin typeface="Times New Roman" panose="02020603050405020304" pitchFamily="18" charset="0"/>
                <a:cs typeface="Times New Roman" panose="02020603050405020304" pitchFamily="18" charset="0"/>
              </a:rPr>
              <a:t>solution at 1.0 atm has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 lower boiling point and a lower freezing point </a:t>
            </a:r>
          </a:p>
          <a:p>
            <a:pPr marL="742950" indent="-742950">
              <a:buAutoNum type="arabicParenBoth"/>
            </a:pPr>
            <a:r>
              <a:rPr lang="en-US" sz="3600" dirty="0">
                <a:latin typeface="Times New Roman" panose="02020603050405020304" pitchFamily="18" charset="0"/>
                <a:cs typeface="Times New Roman" panose="02020603050405020304" pitchFamily="18" charset="0"/>
              </a:rPr>
              <a:t>a lower boiling point and a higher freezing point </a:t>
            </a:r>
          </a:p>
          <a:p>
            <a:pPr marL="742950" indent="-742950">
              <a:buAutoNum type="arabicParenBoth"/>
            </a:pPr>
            <a:r>
              <a:rPr lang="en-US" sz="3600" dirty="0">
                <a:latin typeface="Times New Roman" panose="02020603050405020304" pitchFamily="18" charset="0"/>
                <a:cs typeface="Times New Roman" panose="02020603050405020304" pitchFamily="18" charset="0"/>
              </a:rPr>
              <a:t>a higher boiling point and a lower freezing point </a:t>
            </a:r>
          </a:p>
          <a:p>
            <a:pPr marL="742950" indent="-742950">
              <a:buAutoNum type="arabicParenBoth"/>
            </a:pPr>
            <a:r>
              <a:rPr lang="en-US" sz="3600" dirty="0">
                <a:latin typeface="Times New Roman" panose="02020603050405020304" pitchFamily="18" charset="0"/>
                <a:cs typeface="Times New Roman" panose="02020603050405020304" pitchFamily="18" charset="0"/>
              </a:rPr>
              <a:t>a higher boiling point and a higher freezing point</a:t>
            </a:r>
          </a:p>
        </p:txBody>
      </p:sp>
    </p:spTree>
    <p:extLst>
      <p:ext uri="{BB962C8B-B14F-4D97-AF65-F5344CB8AC3E}">
        <p14:creationId xmlns:p14="http://schemas.microsoft.com/office/powerpoint/2010/main" val="1918276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82D22-C62C-350A-09FC-7B6537B33967}"/>
              </a:ext>
            </a:extLst>
          </p:cNvPr>
          <p:cNvSpPr txBox="1"/>
          <p:nvPr/>
        </p:nvSpPr>
        <p:spPr>
          <a:xfrm>
            <a:off x="-1" y="0"/>
            <a:ext cx="12192000"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14  Compared to a 1.0 M NaCl</a:t>
            </a:r>
            <a:r>
              <a:rPr lang="en-US" sz="2400" baseline="-25000" dirty="0">
                <a:latin typeface="Times New Roman" panose="02020603050405020304" pitchFamily="18" charset="0"/>
                <a:cs typeface="Times New Roman" panose="02020603050405020304" pitchFamily="18" charset="0"/>
              </a:rPr>
              <a:t> (AQ)</a:t>
            </a:r>
            <a:r>
              <a:rPr lang="en-US" sz="2400" dirty="0">
                <a:latin typeface="Times New Roman" panose="02020603050405020304" pitchFamily="18" charset="0"/>
                <a:cs typeface="Times New Roman" panose="02020603050405020304" pitchFamily="18" charset="0"/>
              </a:rPr>
              <a:t> solution at 1.0 atm, a 2.0 M NaCl</a:t>
            </a:r>
            <a:r>
              <a:rPr lang="en-US" sz="2400" baseline="-25000" dirty="0">
                <a:latin typeface="Times New Roman" panose="02020603050405020304" pitchFamily="18" charset="0"/>
                <a:cs typeface="Times New Roman" panose="02020603050405020304" pitchFamily="18" charset="0"/>
              </a:rPr>
              <a:t>(AQ) </a:t>
            </a:r>
            <a:r>
              <a:rPr lang="en-US" sz="2400" dirty="0">
                <a:latin typeface="Times New Roman" panose="02020603050405020304" pitchFamily="18" charset="0"/>
                <a:cs typeface="Times New Roman" panose="02020603050405020304" pitchFamily="18" charset="0"/>
              </a:rPr>
              <a:t>solution at 1.0 atm has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742950" indent="-742950">
              <a:buAutoNum type="arabicParenBoth"/>
            </a:pPr>
            <a:r>
              <a:rPr lang="en-US" sz="2400" dirty="0">
                <a:latin typeface="Times New Roman" panose="02020603050405020304" pitchFamily="18" charset="0"/>
                <a:cs typeface="Times New Roman" panose="02020603050405020304" pitchFamily="18" charset="0"/>
              </a:rPr>
              <a:t>a lower boiling point and a lower freezing point </a:t>
            </a:r>
          </a:p>
          <a:p>
            <a:pPr marL="742950" indent="-742950">
              <a:buAutoNum type="arabicParenBoth"/>
            </a:pPr>
            <a:r>
              <a:rPr lang="en-US" sz="2400" dirty="0">
                <a:latin typeface="Times New Roman" panose="02020603050405020304" pitchFamily="18" charset="0"/>
                <a:cs typeface="Times New Roman" panose="02020603050405020304" pitchFamily="18" charset="0"/>
              </a:rPr>
              <a:t>a lower boiling point and a higher freezing point </a:t>
            </a:r>
          </a:p>
          <a:p>
            <a:pPr marL="742950" indent="-742950">
              <a:buAutoNum type="arabicParenBoth"/>
            </a:pPr>
            <a:r>
              <a:rPr lang="en-US" sz="2400" dirty="0">
                <a:solidFill>
                  <a:srgbClr val="0000FF"/>
                </a:solidFill>
                <a:latin typeface="Times New Roman" panose="02020603050405020304" pitchFamily="18" charset="0"/>
                <a:cs typeface="Times New Roman" panose="02020603050405020304" pitchFamily="18" charset="0"/>
              </a:rPr>
              <a:t>a higher boiling point and a lower freezing point </a:t>
            </a:r>
          </a:p>
          <a:p>
            <a:pPr marL="742950" indent="-742950">
              <a:buAutoNum type="arabicParenBoth"/>
            </a:pPr>
            <a:r>
              <a:rPr lang="en-US" sz="2400" dirty="0">
                <a:latin typeface="Times New Roman" panose="02020603050405020304" pitchFamily="18" charset="0"/>
                <a:cs typeface="Times New Roman" panose="02020603050405020304" pitchFamily="18" charset="0"/>
              </a:rPr>
              <a:t>a higher boiling point and a higher freezing point</a:t>
            </a:r>
          </a:p>
        </p:txBody>
      </p:sp>
      <p:sp>
        <p:nvSpPr>
          <p:cNvPr id="5" name="TextBox 4">
            <a:extLst>
              <a:ext uri="{FF2B5EF4-FFF2-40B4-BE49-F238E27FC236}">
                <a16:creationId xmlns:a16="http://schemas.microsoft.com/office/drawing/2014/main" id="{7BF3569D-901C-9C41-4F57-453EFB4F57C7}"/>
              </a:ext>
            </a:extLst>
          </p:cNvPr>
          <p:cNvSpPr txBox="1"/>
          <p:nvPr/>
        </p:nvSpPr>
        <p:spPr>
          <a:xfrm>
            <a:off x="1" y="3542435"/>
            <a:ext cx="12191999" cy="3046988"/>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                                                    Draw  a picture to think</a:t>
            </a:r>
          </a:p>
          <a:p>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You must know this:  More ions in solutions make the boiling point increase (BP elevation).</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More ions in solution make the freezing point lower (FP depression).</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Here we need BOTH HIGHER BOILING POINT and LOWER FREEZING POINT.  </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9D413ACA-1F09-2CEC-5183-535CD43D0055}"/>
              </a:ext>
            </a:extLst>
          </p:cNvPr>
          <p:cNvSpPr/>
          <p:nvPr/>
        </p:nvSpPr>
        <p:spPr>
          <a:xfrm>
            <a:off x="7716982" y="969818"/>
            <a:ext cx="1163782" cy="1510146"/>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C96FBDE-A12F-158C-6931-CB347A35B1C4}"/>
              </a:ext>
            </a:extLst>
          </p:cNvPr>
          <p:cNvSpPr txBox="1"/>
          <p:nvPr/>
        </p:nvSpPr>
        <p:spPr>
          <a:xfrm>
            <a:off x="7813964" y="1661993"/>
            <a:ext cx="969818" cy="646331"/>
          </a:xfrm>
          <a:prstGeom prst="rect">
            <a:avLst/>
          </a:prstGeom>
          <a:noFill/>
        </p:spPr>
        <p:txBody>
          <a:bodyPr wrap="square" rtlCol="0">
            <a:spAutoFit/>
          </a:bodyPr>
          <a:lstStyle/>
          <a:p>
            <a:pPr algn="ctr"/>
            <a:r>
              <a:rPr lang="en-US" b="1" dirty="0">
                <a:solidFill>
                  <a:srgbClr val="008000"/>
                </a:solidFill>
              </a:rPr>
              <a:t>1.O M</a:t>
            </a:r>
            <a:br>
              <a:rPr lang="en-US" b="1" dirty="0">
                <a:solidFill>
                  <a:srgbClr val="008000"/>
                </a:solidFill>
              </a:rPr>
            </a:br>
            <a:r>
              <a:rPr lang="en-US" b="1" dirty="0">
                <a:solidFill>
                  <a:srgbClr val="008000"/>
                </a:solidFill>
              </a:rPr>
              <a:t>NaCl</a:t>
            </a:r>
            <a:r>
              <a:rPr lang="en-US" b="1" baseline="-25000" dirty="0">
                <a:solidFill>
                  <a:srgbClr val="008000"/>
                </a:solidFill>
              </a:rPr>
              <a:t>(AQ)</a:t>
            </a:r>
          </a:p>
        </p:txBody>
      </p:sp>
      <p:sp>
        <p:nvSpPr>
          <p:cNvPr id="8" name="Rectangle 7">
            <a:extLst>
              <a:ext uri="{FF2B5EF4-FFF2-40B4-BE49-F238E27FC236}">
                <a16:creationId xmlns:a16="http://schemas.microsoft.com/office/drawing/2014/main" id="{208EC4E5-2520-1A8F-7243-EDB5B7E526BB}"/>
              </a:ext>
            </a:extLst>
          </p:cNvPr>
          <p:cNvSpPr/>
          <p:nvPr/>
        </p:nvSpPr>
        <p:spPr>
          <a:xfrm>
            <a:off x="9885218" y="955964"/>
            <a:ext cx="1163782" cy="15101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9" name="TextBox 8">
            <a:extLst>
              <a:ext uri="{FF2B5EF4-FFF2-40B4-BE49-F238E27FC236}">
                <a16:creationId xmlns:a16="http://schemas.microsoft.com/office/drawing/2014/main" id="{C9374C6D-9E15-949F-79C2-7C1AE078C50C}"/>
              </a:ext>
            </a:extLst>
          </p:cNvPr>
          <p:cNvSpPr txBox="1"/>
          <p:nvPr/>
        </p:nvSpPr>
        <p:spPr>
          <a:xfrm>
            <a:off x="9982200" y="1648139"/>
            <a:ext cx="969818" cy="646331"/>
          </a:xfrm>
          <a:prstGeom prst="rect">
            <a:avLst/>
          </a:prstGeom>
          <a:noFill/>
        </p:spPr>
        <p:txBody>
          <a:bodyPr wrap="square" rtlCol="0">
            <a:spAutoFit/>
          </a:bodyPr>
          <a:lstStyle/>
          <a:p>
            <a:pPr algn="ctr"/>
            <a:r>
              <a:rPr lang="en-US" b="1" dirty="0">
                <a:solidFill>
                  <a:schemeClr val="tx1">
                    <a:lumMod val="95000"/>
                    <a:lumOff val="5000"/>
                  </a:schemeClr>
                </a:solidFill>
              </a:rPr>
              <a:t>2.O M</a:t>
            </a:r>
            <a:br>
              <a:rPr lang="en-US" b="1" dirty="0">
                <a:solidFill>
                  <a:schemeClr val="tx1">
                    <a:lumMod val="95000"/>
                    <a:lumOff val="5000"/>
                  </a:schemeClr>
                </a:solidFill>
              </a:rPr>
            </a:br>
            <a:r>
              <a:rPr lang="en-US" b="1" dirty="0">
                <a:solidFill>
                  <a:schemeClr val="tx1">
                    <a:lumMod val="95000"/>
                    <a:lumOff val="5000"/>
                  </a:schemeClr>
                </a:solidFill>
              </a:rPr>
              <a:t>NaCl</a:t>
            </a:r>
            <a:r>
              <a:rPr lang="en-US" b="1" baseline="-25000" dirty="0">
                <a:solidFill>
                  <a:schemeClr val="tx1">
                    <a:lumMod val="95000"/>
                    <a:lumOff val="5000"/>
                  </a:schemeClr>
                </a:solidFill>
              </a:rPr>
              <a:t>(AQ)</a:t>
            </a:r>
          </a:p>
        </p:txBody>
      </p:sp>
      <p:cxnSp>
        <p:nvCxnSpPr>
          <p:cNvPr id="11" name="Straight Arrow Connector 10">
            <a:extLst>
              <a:ext uri="{FF2B5EF4-FFF2-40B4-BE49-F238E27FC236}">
                <a16:creationId xmlns:a16="http://schemas.microsoft.com/office/drawing/2014/main" id="{15A9FCDB-BDC7-42EA-0703-FB0CC2FFD318}"/>
              </a:ext>
            </a:extLst>
          </p:cNvPr>
          <p:cNvCxnSpPr>
            <a:cxnSpLocks/>
          </p:cNvCxnSpPr>
          <p:nvPr/>
        </p:nvCxnSpPr>
        <p:spPr>
          <a:xfrm flipH="1">
            <a:off x="7917873" y="2308324"/>
            <a:ext cx="173182" cy="1072186"/>
          </a:xfrm>
          <a:prstGeom prst="straightConnector1">
            <a:avLst/>
          </a:prstGeom>
          <a:ln w="28575">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106F502-C5D0-2F7C-9E1A-0222B8BB94A1}"/>
              </a:ext>
            </a:extLst>
          </p:cNvPr>
          <p:cNvCxnSpPr>
            <a:cxnSpLocks/>
          </p:cNvCxnSpPr>
          <p:nvPr/>
        </p:nvCxnSpPr>
        <p:spPr>
          <a:xfrm flipH="1">
            <a:off x="10266218" y="2294470"/>
            <a:ext cx="200891" cy="111375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EBC0A1CF-3562-AA84-5D56-F75B83BC239F}"/>
              </a:ext>
            </a:extLst>
          </p:cNvPr>
          <p:cNvSpPr txBox="1"/>
          <p:nvPr/>
        </p:nvSpPr>
        <p:spPr>
          <a:xfrm>
            <a:off x="7329054" y="3449781"/>
            <a:ext cx="4682837" cy="646331"/>
          </a:xfrm>
          <a:prstGeom prst="rect">
            <a:avLst/>
          </a:prstGeom>
          <a:noFill/>
        </p:spPr>
        <p:txBody>
          <a:bodyPr wrap="square" rtlCol="0">
            <a:spAutoFit/>
          </a:bodyPr>
          <a:lstStyle/>
          <a:p>
            <a:r>
              <a:rPr lang="en-US" dirty="0">
                <a:solidFill>
                  <a:srgbClr val="008000"/>
                </a:solidFill>
              </a:rPr>
              <a:t>Has 2 moles of ions                </a:t>
            </a:r>
            <a:r>
              <a:rPr lang="en-US" dirty="0">
                <a:solidFill>
                  <a:schemeClr val="tx1">
                    <a:lumMod val="95000"/>
                    <a:lumOff val="5000"/>
                  </a:schemeClr>
                </a:solidFill>
              </a:rPr>
              <a:t>Has 4 moles of ions</a:t>
            </a:r>
            <a:br>
              <a:rPr lang="en-US" dirty="0">
                <a:solidFill>
                  <a:srgbClr val="008000"/>
                </a:solidFill>
              </a:rPr>
            </a:br>
            <a:r>
              <a:rPr lang="en-US" dirty="0">
                <a:solidFill>
                  <a:srgbClr val="008000"/>
                </a:solidFill>
              </a:rPr>
              <a:t>in solution.                               </a:t>
            </a:r>
            <a:r>
              <a:rPr lang="en-US" dirty="0">
                <a:solidFill>
                  <a:schemeClr val="tx1">
                    <a:lumMod val="95000"/>
                    <a:lumOff val="5000"/>
                  </a:schemeClr>
                </a:solidFill>
              </a:rPr>
              <a:t>in solution. </a:t>
            </a:r>
          </a:p>
        </p:txBody>
      </p:sp>
      <p:sp>
        <p:nvSpPr>
          <p:cNvPr id="16" name="Plus Sign 15">
            <a:extLst>
              <a:ext uri="{FF2B5EF4-FFF2-40B4-BE49-F238E27FC236}">
                <a16:creationId xmlns:a16="http://schemas.microsoft.com/office/drawing/2014/main" id="{948BD0B0-1EF6-9B57-F270-A5F6E47A9D84}"/>
              </a:ext>
            </a:extLst>
          </p:cNvPr>
          <p:cNvSpPr/>
          <p:nvPr/>
        </p:nvSpPr>
        <p:spPr>
          <a:xfrm rot="19122187">
            <a:off x="6581756" y="683212"/>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lus Sign 16">
            <a:extLst>
              <a:ext uri="{FF2B5EF4-FFF2-40B4-BE49-F238E27FC236}">
                <a16:creationId xmlns:a16="http://schemas.microsoft.com/office/drawing/2014/main" id="{C0AC848B-2CC9-B251-6A30-6398ABB29055}"/>
              </a:ext>
            </a:extLst>
          </p:cNvPr>
          <p:cNvSpPr/>
          <p:nvPr/>
        </p:nvSpPr>
        <p:spPr>
          <a:xfrm rot="19122187">
            <a:off x="6671546" y="1114773"/>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lus Sign 17">
            <a:extLst>
              <a:ext uri="{FF2B5EF4-FFF2-40B4-BE49-F238E27FC236}">
                <a16:creationId xmlns:a16="http://schemas.microsoft.com/office/drawing/2014/main" id="{7D1CF2FB-0D5E-5DB1-4E41-9EB65F793F02}"/>
              </a:ext>
            </a:extLst>
          </p:cNvPr>
          <p:cNvSpPr/>
          <p:nvPr/>
        </p:nvSpPr>
        <p:spPr>
          <a:xfrm rot="19122187">
            <a:off x="6751607" y="1872300"/>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8021B4F-8ACE-80C0-260D-9CD1902B0C26}"/>
              </a:ext>
            </a:extLst>
          </p:cNvPr>
          <p:cNvSpPr/>
          <p:nvPr/>
        </p:nvSpPr>
        <p:spPr>
          <a:xfrm>
            <a:off x="7716982" y="762000"/>
            <a:ext cx="1163782" cy="374073"/>
          </a:xfrm>
          <a:prstGeom prst="ellipse">
            <a:avLst/>
          </a:prstGeom>
          <a:solidFill>
            <a:schemeClr val="bg1"/>
          </a:solidFill>
          <a:ln w="127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F6A94D3A-AA56-F445-5543-F8CAA891444F}"/>
              </a:ext>
            </a:extLst>
          </p:cNvPr>
          <p:cNvSpPr/>
          <p:nvPr/>
        </p:nvSpPr>
        <p:spPr>
          <a:xfrm>
            <a:off x="9885218" y="778940"/>
            <a:ext cx="1163782" cy="37407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024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Which subatomic particles are matched with their charges?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positive and neutrons are negative. </a:t>
            </a:r>
          </a:p>
          <a:p>
            <a:pPr marL="342900" indent="-342900">
              <a:buAutoNum type="arabicParenBoth"/>
            </a:pPr>
            <a:r>
              <a:rPr lang="en-US" sz="3600" dirty="0">
                <a:solidFill>
                  <a:srgbClr val="0000FF"/>
                </a:solidFill>
                <a:latin typeface="Times New Roman" panose="02020603050405020304" pitchFamily="18" charset="0"/>
                <a:cs typeface="Times New Roman" panose="02020603050405020304" pitchFamily="18" charset="0"/>
              </a:rPr>
              <a:t>  Protons are positive and electrons are negative.</a:t>
            </a: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negative and neutrons have no charge. </a:t>
            </a:r>
          </a:p>
          <a:p>
            <a:pPr marL="342900" indent="-342900">
              <a:buAutoNum type="arabicParenBoth"/>
            </a:pPr>
            <a:r>
              <a:rPr lang="en-US" sz="3600" dirty="0">
                <a:latin typeface="Times New Roman" panose="02020603050405020304" pitchFamily="18" charset="0"/>
                <a:cs typeface="Times New Roman" panose="02020603050405020304" pitchFamily="18" charset="0"/>
              </a:rPr>
              <a:t>  Protons are negative and electrons have no charge.</a:t>
            </a:r>
          </a:p>
        </p:txBody>
      </p:sp>
      <p:sp>
        <p:nvSpPr>
          <p:cNvPr id="3" name="TextBox 2">
            <a:extLst>
              <a:ext uri="{FF2B5EF4-FFF2-40B4-BE49-F238E27FC236}">
                <a16:creationId xmlns:a16="http://schemas.microsoft.com/office/drawing/2014/main" id="{EC76FC59-5396-76F2-6BA1-0DC30745962A}"/>
              </a:ext>
            </a:extLst>
          </p:cNvPr>
          <p:cNvSpPr txBox="1"/>
          <p:nvPr/>
        </p:nvSpPr>
        <p:spPr>
          <a:xfrm>
            <a:off x="0" y="3920830"/>
            <a:ext cx="12191999" cy="2308324"/>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protons are positive, neutrons are neutral, and electrons are negative.</a:t>
            </a:r>
          </a:p>
          <a:p>
            <a:r>
              <a:rPr lang="en-US" sz="2400" dirty="0">
                <a:solidFill>
                  <a:srgbClr val="FF0000"/>
                </a:solidFill>
                <a:latin typeface="Times New Roman" panose="02020603050405020304" pitchFamily="18" charset="0"/>
                <a:cs typeface="Times New Roman" panose="02020603050405020304" pitchFamily="18" charset="0"/>
              </a:rPr>
              <a:t>And, protons and neutrons are in the nucleus, electrons fly around outside, all atoms are neutral since they all have equal numbers of positive protons and negative electrons.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The choices 3 and 4 are OUT.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Looking again at #1 and 2, #1 is wrong, this has to be #2.    </a:t>
            </a:r>
          </a:p>
        </p:txBody>
      </p:sp>
      <p:sp>
        <p:nvSpPr>
          <p:cNvPr id="4" name="Plus Sign 3">
            <a:extLst>
              <a:ext uri="{FF2B5EF4-FFF2-40B4-BE49-F238E27FC236}">
                <a16:creationId xmlns:a16="http://schemas.microsoft.com/office/drawing/2014/main" id="{9373281F-9FFF-5C7F-C0FF-312635FF6474}"/>
              </a:ext>
            </a:extLst>
          </p:cNvPr>
          <p:cNvSpPr/>
          <p:nvPr/>
        </p:nvSpPr>
        <p:spPr>
          <a:xfrm rot="19122187">
            <a:off x="3598548" y="2277101"/>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lus Sign 8">
            <a:extLst>
              <a:ext uri="{FF2B5EF4-FFF2-40B4-BE49-F238E27FC236}">
                <a16:creationId xmlns:a16="http://schemas.microsoft.com/office/drawing/2014/main" id="{5A58CF1C-5CA7-7590-30D6-FBEF8EAFE40B}"/>
              </a:ext>
            </a:extLst>
          </p:cNvPr>
          <p:cNvSpPr/>
          <p:nvPr/>
        </p:nvSpPr>
        <p:spPr>
          <a:xfrm rot="19122187">
            <a:off x="3335311" y="2781611"/>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lus Sign 9">
            <a:extLst>
              <a:ext uri="{FF2B5EF4-FFF2-40B4-BE49-F238E27FC236}">
                <a16:creationId xmlns:a16="http://schemas.microsoft.com/office/drawing/2014/main" id="{D7819F8A-F88D-5BA2-280B-D822791B5D55}"/>
              </a:ext>
            </a:extLst>
          </p:cNvPr>
          <p:cNvSpPr/>
          <p:nvPr/>
        </p:nvSpPr>
        <p:spPr>
          <a:xfrm rot="19122187">
            <a:off x="7824184" y="1030191"/>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4125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0A531-65E2-F4EE-2803-DCBBED7F1817}"/>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15 Which list includes three forms of energy?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temperature, chemical, thermal </a:t>
            </a:r>
          </a:p>
          <a:p>
            <a:pPr marL="742950" indent="-742950">
              <a:buAutoNum type="arabicParenBoth"/>
            </a:pPr>
            <a:r>
              <a:rPr lang="en-US" sz="3600" dirty="0">
                <a:latin typeface="Times New Roman" panose="02020603050405020304" pitchFamily="18" charset="0"/>
                <a:cs typeface="Times New Roman" panose="02020603050405020304" pitchFamily="18" charset="0"/>
              </a:rPr>
              <a:t>temperature, thermal, alkalinity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electromagnetic, nuclear, chemical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electromagnetic, alkalinity, nuclear</a:t>
            </a:r>
          </a:p>
        </p:txBody>
      </p:sp>
    </p:spTree>
    <p:extLst>
      <p:ext uri="{BB962C8B-B14F-4D97-AF65-F5344CB8AC3E}">
        <p14:creationId xmlns:p14="http://schemas.microsoft.com/office/powerpoint/2010/main" val="3502265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20A531-65E2-F4EE-2803-DCBBED7F1817}"/>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15 Which list includes three forms of energy?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temperature, chemical, thermal </a:t>
            </a:r>
          </a:p>
          <a:p>
            <a:pPr marL="742950" indent="-742950">
              <a:buAutoNum type="arabicParenBoth"/>
            </a:pPr>
            <a:r>
              <a:rPr lang="en-US" sz="3600" dirty="0">
                <a:latin typeface="Times New Roman" panose="02020603050405020304" pitchFamily="18" charset="0"/>
                <a:cs typeface="Times New Roman" panose="02020603050405020304" pitchFamily="18" charset="0"/>
              </a:rPr>
              <a:t>temperature, thermal, alkalinity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electromagnetic, nuclear, chemical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electromagnetic, alkalinity, nuclear</a:t>
            </a:r>
          </a:p>
        </p:txBody>
      </p:sp>
      <p:sp>
        <p:nvSpPr>
          <p:cNvPr id="2" name="TextBox 1">
            <a:extLst>
              <a:ext uri="{FF2B5EF4-FFF2-40B4-BE49-F238E27FC236}">
                <a16:creationId xmlns:a16="http://schemas.microsoft.com/office/drawing/2014/main" id="{B8D7AEB9-DFAE-48C7-E565-73F7E415D11D}"/>
              </a:ext>
            </a:extLst>
          </p:cNvPr>
          <p:cNvSpPr txBox="1"/>
          <p:nvPr/>
        </p:nvSpPr>
        <p:spPr>
          <a:xfrm>
            <a:off x="1" y="4082762"/>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Energy comes in many forms; and energy can be transferred from one form to another.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Temperature is a measure of thermal energy, so Temperature is OUT.  </a:t>
            </a:r>
          </a:p>
          <a:p>
            <a:r>
              <a:rPr lang="en-US" sz="2400" dirty="0">
                <a:solidFill>
                  <a:srgbClr val="FF0000"/>
                </a:solidFill>
                <a:latin typeface="Times New Roman" panose="02020603050405020304" pitchFamily="18" charset="0"/>
                <a:cs typeface="Times New Roman" panose="02020603050405020304" pitchFamily="18" charset="0"/>
              </a:rPr>
              <a:t>Alkalinity is a vocab word from Acid/Base chem, meaning how basic a solution is, also OUT.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53677631-259F-DDE2-7CFC-881441A7AE52}"/>
              </a:ext>
            </a:extLst>
          </p:cNvPr>
          <p:cNvSpPr/>
          <p:nvPr/>
        </p:nvSpPr>
        <p:spPr>
          <a:xfrm rot="19122187">
            <a:off x="1815793" y="1162361"/>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1D4E3574-4631-0635-0C25-9CFD6D7C001C}"/>
              </a:ext>
            </a:extLst>
          </p:cNvPr>
          <p:cNvSpPr/>
          <p:nvPr/>
        </p:nvSpPr>
        <p:spPr>
          <a:xfrm rot="19122187">
            <a:off x="2065175" y="1816123"/>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43DA4FB4-DBBE-4E05-AFD1-5DB0B14E99C8}"/>
              </a:ext>
            </a:extLst>
          </p:cNvPr>
          <p:cNvSpPr/>
          <p:nvPr/>
        </p:nvSpPr>
        <p:spPr>
          <a:xfrm rot="19122187">
            <a:off x="4475866" y="2883200"/>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lus Sign 6">
            <a:extLst>
              <a:ext uri="{FF2B5EF4-FFF2-40B4-BE49-F238E27FC236}">
                <a16:creationId xmlns:a16="http://schemas.microsoft.com/office/drawing/2014/main" id="{D269676B-C38C-8E58-B80A-2829391E528D}"/>
              </a:ext>
            </a:extLst>
          </p:cNvPr>
          <p:cNvSpPr/>
          <p:nvPr/>
        </p:nvSpPr>
        <p:spPr>
          <a:xfrm rot="19122187">
            <a:off x="5515088" y="1809469"/>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8337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4F55B6-E257-30EF-4804-A24FA13BC931}"/>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16  Under which conditions of pressure and temperature is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real gas most like an ideal gas?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low pressure and low temperature </a:t>
            </a:r>
          </a:p>
          <a:p>
            <a:pPr marL="742950" indent="-742950">
              <a:buAutoNum type="arabicParenBoth"/>
            </a:pPr>
            <a:r>
              <a:rPr lang="en-US" sz="3600" dirty="0">
                <a:latin typeface="Times New Roman" panose="02020603050405020304" pitchFamily="18" charset="0"/>
                <a:cs typeface="Times New Roman" panose="02020603050405020304" pitchFamily="18" charset="0"/>
              </a:rPr>
              <a:t>low pressure and high temperature </a:t>
            </a:r>
          </a:p>
          <a:p>
            <a:pPr marL="742950" indent="-742950">
              <a:buAutoNum type="arabicParenBoth"/>
            </a:pPr>
            <a:r>
              <a:rPr lang="en-US" sz="3600" dirty="0">
                <a:latin typeface="Times New Roman" panose="02020603050405020304" pitchFamily="18" charset="0"/>
                <a:cs typeface="Times New Roman" panose="02020603050405020304" pitchFamily="18" charset="0"/>
              </a:rPr>
              <a:t>high pressure and low temperature </a:t>
            </a:r>
          </a:p>
          <a:p>
            <a:pPr marL="742950" indent="-742950">
              <a:buAutoNum type="arabicParenBoth"/>
            </a:pPr>
            <a:r>
              <a:rPr lang="en-US" sz="3600" dirty="0">
                <a:latin typeface="Times New Roman" panose="02020603050405020304" pitchFamily="18" charset="0"/>
                <a:cs typeface="Times New Roman" panose="02020603050405020304" pitchFamily="18" charset="0"/>
              </a:rPr>
              <a:t>high pressure and high temperature</a:t>
            </a:r>
          </a:p>
        </p:txBody>
      </p:sp>
    </p:spTree>
    <p:extLst>
      <p:ext uri="{BB962C8B-B14F-4D97-AF65-F5344CB8AC3E}">
        <p14:creationId xmlns:p14="http://schemas.microsoft.com/office/powerpoint/2010/main" val="2187150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4F55B6-E257-30EF-4804-A24FA13BC931}"/>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16  Under which conditions of pressure and temperature is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real gas most like an ideal gas?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low pressure and low temperature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low pressure and high temperature </a:t>
            </a:r>
          </a:p>
          <a:p>
            <a:pPr marL="742950" indent="-742950">
              <a:buAutoNum type="arabicParenBoth"/>
            </a:pPr>
            <a:r>
              <a:rPr lang="en-US" sz="3600" dirty="0">
                <a:latin typeface="Times New Roman" panose="02020603050405020304" pitchFamily="18" charset="0"/>
                <a:cs typeface="Times New Roman" panose="02020603050405020304" pitchFamily="18" charset="0"/>
              </a:rPr>
              <a:t>high pressure and low temperature </a:t>
            </a:r>
          </a:p>
          <a:p>
            <a:pPr marL="742950" indent="-742950">
              <a:buAutoNum type="arabicParenBoth"/>
            </a:pPr>
            <a:r>
              <a:rPr lang="en-US" sz="3600" dirty="0">
                <a:latin typeface="Times New Roman" panose="02020603050405020304" pitchFamily="18" charset="0"/>
                <a:cs typeface="Times New Roman" panose="02020603050405020304" pitchFamily="18" charset="0"/>
              </a:rPr>
              <a:t>high pressure and high temperature</a:t>
            </a:r>
          </a:p>
        </p:txBody>
      </p:sp>
      <p:sp>
        <p:nvSpPr>
          <p:cNvPr id="2" name="TextBox 1">
            <a:extLst>
              <a:ext uri="{FF2B5EF4-FFF2-40B4-BE49-F238E27FC236}">
                <a16:creationId xmlns:a16="http://schemas.microsoft.com/office/drawing/2014/main" id="{ECA3286A-CA9A-AD4F-29C8-7CB9AD9491C5}"/>
              </a:ext>
            </a:extLst>
          </p:cNvPr>
          <p:cNvSpPr txBox="1"/>
          <p:nvPr/>
        </p:nvSpPr>
        <p:spPr>
          <a:xfrm>
            <a:off x="1" y="4082762"/>
            <a:ext cx="12191999" cy="2677656"/>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the worst thing that can happen to a gas is that it turns into a liquid (ugh!) or a solid (groan!).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Conditions that encourage gases to NOT do that keep it a gas, and that is MORE IDEAL.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High Temps mean harder collisions, less likelihood of collapsing into a liquid, and</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Low Pressures mean less collisions, again, less likelihood of collapsing into a liquid.  </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28552CD6-6F7D-29CE-4FC4-00028E9EF2C0}"/>
              </a:ext>
            </a:extLst>
          </p:cNvPr>
          <p:cNvSpPr/>
          <p:nvPr/>
        </p:nvSpPr>
        <p:spPr>
          <a:xfrm rot="19122187">
            <a:off x="4974762" y="1741008"/>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AA575262-3A37-EAB0-E602-BF6E2E0D6746}"/>
              </a:ext>
            </a:extLst>
          </p:cNvPr>
          <p:cNvSpPr/>
          <p:nvPr/>
        </p:nvSpPr>
        <p:spPr>
          <a:xfrm rot="19122187">
            <a:off x="4621603" y="2832737"/>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4E164690-6D2F-D1CC-FF62-A186536DDD33}"/>
              </a:ext>
            </a:extLst>
          </p:cNvPr>
          <p:cNvSpPr/>
          <p:nvPr/>
        </p:nvSpPr>
        <p:spPr>
          <a:xfrm rot="19122187">
            <a:off x="2006424" y="3430277"/>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lus Sign 6">
            <a:extLst>
              <a:ext uri="{FF2B5EF4-FFF2-40B4-BE49-F238E27FC236}">
                <a16:creationId xmlns:a16="http://schemas.microsoft.com/office/drawing/2014/main" id="{FDC769A9-C622-B738-F3F2-A759CFEC3159}"/>
              </a:ext>
            </a:extLst>
          </p:cNvPr>
          <p:cNvSpPr/>
          <p:nvPr/>
        </p:nvSpPr>
        <p:spPr>
          <a:xfrm rot="19122187">
            <a:off x="1653265" y="2726051"/>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490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4902E8-10DB-4605-8008-17CBBCEFA384}"/>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17  Which sample of argon gas has the same number of atoms as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100.-milliliter sample of helium gas at 1.0 atm and 300. K?</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50. mL at 1.0 atm and 300. K </a:t>
            </a:r>
          </a:p>
          <a:p>
            <a:r>
              <a:rPr lang="en-US" sz="3600" dirty="0">
                <a:latin typeface="Times New Roman" panose="02020603050405020304" pitchFamily="18" charset="0"/>
                <a:cs typeface="Times New Roman" panose="02020603050405020304" pitchFamily="18" charset="0"/>
              </a:rPr>
              <a:t>(2) 50. mL at 0.5 atm and 300. K </a:t>
            </a:r>
          </a:p>
          <a:p>
            <a:r>
              <a:rPr lang="en-US" sz="3600" dirty="0">
                <a:latin typeface="Times New Roman" panose="02020603050405020304" pitchFamily="18" charset="0"/>
                <a:cs typeface="Times New Roman" panose="02020603050405020304" pitchFamily="18" charset="0"/>
              </a:rPr>
              <a:t>(3) 100. mL at 0.5 atm and 300. K </a:t>
            </a:r>
          </a:p>
          <a:p>
            <a:r>
              <a:rPr lang="en-US" sz="3600" dirty="0">
                <a:latin typeface="Times New Roman" panose="02020603050405020304" pitchFamily="18" charset="0"/>
                <a:cs typeface="Times New Roman" panose="02020603050405020304" pitchFamily="18" charset="0"/>
              </a:rPr>
              <a:t>(4) 100. mL at 1.0 atm and 300. K</a:t>
            </a:r>
          </a:p>
        </p:txBody>
      </p:sp>
    </p:spTree>
    <p:extLst>
      <p:ext uri="{BB962C8B-B14F-4D97-AF65-F5344CB8AC3E}">
        <p14:creationId xmlns:p14="http://schemas.microsoft.com/office/powerpoint/2010/main" val="871354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4902E8-10DB-4605-8008-17CBBCEFA384}"/>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17  Which sample of argon gas has the same number of atoms as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100.-milliliter sample of helium gas at 1.0 atm and 300. K?</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50. mL at 1.0 atm and 300. K </a:t>
            </a:r>
          </a:p>
          <a:p>
            <a:r>
              <a:rPr lang="en-US" sz="3600" dirty="0">
                <a:latin typeface="Times New Roman" panose="02020603050405020304" pitchFamily="18" charset="0"/>
                <a:cs typeface="Times New Roman" panose="02020603050405020304" pitchFamily="18" charset="0"/>
              </a:rPr>
              <a:t>(2) 50. mL at 0.5 atm and 300. K </a:t>
            </a:r>
          </a:p>
          <a:p>
            <a:r>
              <a:rPr lang="en-US" sz="3600" dirty="0">
                <a:latin typeface="Times New Roman" panose="02020603050405020304" pitchFamily="18" charset="0"/>
                <a:cs typeface="Times New Roman" panose="02020603050405020304" pitchFamily="18" charset="0"/>
              </a:rPr>
              <a:t>(3) 100. mL at 0.5 atm and 300. K </a:t>
            </a:r>
          </a:p>
          <a:p>
            <a:r>
              <a:rPr lang="en-US" sz="3600" dirty="0">
                <a:solidFill>
                  <a:srgbClr val="0000FF"/>
                </a:solidFill>
                <a:latin typeface="Times New Roman" panose="02020603050405020304" pitchFamily="18" charset="0"/>
                <a:cs typeface="Times New Roman" panose="02020603050405020304" pitchFamily="18" charset="0"/>
              </a:rPr>
              <a:t>(4) 100. mL at 1.0 atm and 300. K</a:t>
            </a:r>
          </a:p>
        </p:txBody>
      </p:sp>
      <p:sp>
        <p:nvSpPr>
          <p:cNvPr id="2" name="TextBox 1">
            <a:extLst>
              <a:ext uri="{FF2B5EF4-FFF2-40B4-BE49-F238E27FC236}">
                <a16:creationId xmlns:a16="http://schemas.microsoft.com/office/drawing/2014/main" id="{B0FCCC5E-2D55-5C8E-E5E1-A967BC20A4B9}"/>
              </a:ext>
            </a:extLst>
          </p:cNvPr>
          <p:cNvSpPr txBox="1"/>
          <p:nvPr/>
        </p:nvSpPr>
        <p:spPr>
          <a:xfrm>
            <a:off x="1" y="4082762"/>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Avogadro’s Hypothesis.  Equal volumes of different gases at the same temperature and pressure, have the same number of particles and the same number of moles.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No math.  You need 100 mL of a gas at the same initial conditions: 1.0 atm pressure, and 300. Kelvin temp.  </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E99A53DC-8D43-C65F-5C2F-C012BD8C80D4}"/>
              </a:ext>
            </a:extLst>
          </p:cNvPr>
          <p:cNvSpPr/>
          <p:nvPr/>
        </p:nvSpPr>
        <p:spPr>
          <a:xfrm rot="19122187">
            <a:off x="1137255" y="2341514"/>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A3D470CB-89D0-BD95-B2E1-C761E0AB082C}"/>
              </a:ext>
            </a:extLst>
          </p:cNvPr>
          <p:cNvSpPr/>
          <p:nvPr/>
        </p:nvSpPr>
        <p:spPr>
          <a:xfrm rot="19122187">
            <a:off x="3035127" y="2322898"/>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374389F7-CC67-A3D0-797F-32AFC43BB8E8}"/>
              </a:ext>
            </a:extLst>
          </p:cNvPr>
          <p:cNvSpPr/>
          <p:nvPr/>
        </p:nvSpPr>
        <p:spPr>
          <a:xfrm rot="19122187">
            <a:off x="3256801" y="2848476"/>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lus Sign 6">
            <a:extLst>
              <a:ext uri="{FF2B5EF4-FFF2-40B4-BE49-F238E27FC236}">
                <a16:creationId xmlns:a16="http://schemas.microsoft.com/office/drawing/2014/main" id="{158388F0-2393-614E-BD77-DAC18469E737}"/>
              </a:ext>
            </a:extLst>
          </p:cNvPr>
          <p:cNvSpPr/>
          <p:nvPr/>
        </p:nvSpPr>
        <p:spPr>
          <a:xfrm rot="19122187">
            <a:off x="1150909" y="1741008"/>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7612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6B721-4B9D-E375-9802-E5B3740FE525}"/>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18 Which process is a chemical change?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condensation of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synthesis of MgO</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evaporation of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OH</a:t>
            </a:r>
            <a:r>
              <a:rPr lang="en-US" sz="3600" baseline="-25000" dirty="0">
                <a:latin typeface="Times New Roman" panose="02020603050405020304" pitchFamily="18" charset="0"/>
                <a:cs typeface="Times New Roman" panose="02020603050405020304" pitchFamily="18" charset="0"/>
              </a:rPr>
              <a:t>(L)</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sublimation of CO</a:t>
            </a:r>
            <a:r>
              <a:rPr lang="en-US" sz="3600" baseline="-25000" dirty="0">
                <a:latin typeface="Times New Roman" panose="02020603050405020304" pitchFamily="18" charset="0"/>
                <a:cs typeface="Times New Roman" panose="02020603050405020304" pitchFamily="18" charset="0"/>
              </a:rPr>
              <a:t>2(G)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577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6B721-4B9D-E375-9802-E5B3740FE525}"/>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18 Which process is a chemical change?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condensation of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synthesis of MgO</a:t>
            </a:r>
            <a:r>
              <a:rPr lang="en-US" sz="3600" baseline="-25000" dirty="0">
                <a:solidFill>
                  <a:srgbClr val="0000FF"/>
                </a:solidFill>
                <a:latin typeface="Times New Roman" panose="02020603050405020304" pitchFamily="18" charset="0"/>
                <a:cs typeface="Times New Roman" panose="02020603050405020304" pitchFamily="18" charset="0"/>
              </a:rPr>
              <a:t>(S)</a:t>
            </a:r>
            <a:r>
              <a:rPr lang="en-US" sz="3600" dirty="0">
                <a:solidFill>
                  <a:srgbClr val="0000FF"/>
                </a:solidFill>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evaporation of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OH</a:t>
            </a:r>
            <a:r>
              <a:rPr lang="en-US" sz="3600" baseline="-25000" dirty="0">
                <a:latin typeface="Times New Roman" panose="02020603050405020304" pitchFamily="18" charset="0"/>
                <a:cs typeface="Times New Roman" panose="02020603050405020304" pitchFamily="18" charset="0"/>
              </a:rPr>
              <a:t>(L)</a:t>
            </a:r>
            <a:r>
              <a:rPr lang="en-US" sz="3600" dirty="0">
                <a:latin typeface="Times New Roman" panose="02020603050405020304" pitchFamily="18" charset="0"/>
                <a:cs typeface="Times New Roman" panose="02020603050405020304" pitchFamily="18" charset="0"/>
              </a:rPr>
              <a:t> </a:t>
            </a:r>
          </a:p>
          <a:p>
            <a:pPr marL="742950" indent="-742950">
              <a:buAutoNum type="arabicParenBoth"/>
            </a:pPr>
            <a:r>
              <a:rPr lang="en-US" sz="3600" dirty="0">
                <a:latin typeface="Times New Roman" panose="02020603050405020304" pitchFamily="18" charset="0"/>
                <a:cs typeface="Times New Roman" panose="02020603050405020304" pitchFamily="18" charset="0"/>
              </a:rPr>
              <a:t>sublimation of CO</a:t>
            </a:r>
            <a:r>
              <a:rPr lang="en-US" sz="3600" baseline="-25000" dirty="0">
                <a:latin typeface="Times New Roman" panose="02020603050405020304" pitchFamily="18" charset="0"/>
                <a:cs typeface="Times New Roman" panose="02020603050405020304" pitchFamily="18" charset="0"/>
              </a:rPr>
              <a:t>2(G)</a:t>
            </a:r>
            <a:endParaRPr lang="en-US" sz="36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2A3EEC5-0870-57A4-9BEF-C855361EBE2E}"/>
              </a:ext>
            </a:extLst>
          </p:cNvPr>
          <p:cNvSpPr txBox="1"/>
          <p:nvPr/>
        </p:nvSpPr>
        <p:spPr>
          <a:xfrm>
            <a:off x="1" y="3874944"/>
            <a:ext cx="12191999" cy="2677656"/>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condensation is gas to liquid phase change (physical change)</a:t>
            </a:r>
          </a:p>
          <a:p>
            <a:r>
              <a:rPr lang="en-US" sz="2400" dirty="0">
                <a:solidFill>
                  <a:srgbClr val="FF0000"/>
                </a:solidFill>
                <a:latin typeface="Times New Roman" panose="02020603050405020304" pitchFamily="18" charset="0"/>
                <a:cs typeface="Times New Roman" panose="02020603050405020304" pitchFamily="18" charset="0"/>
              </a:rPr>
              <a:t>Evaporation is liquid to gas phase change (physical change)</a:t>
            </a:r>
          </a:p>
          <a:p>
            <a:r>
              <a:rPr lang="en-US" sz="2400" dirty="0">
                <a:solidFill>
                  <a:srgbClr val="FF0000"/>
                </a:solidFill>
                <a:latin typeface="Times New Roman" panose="02020603050405020304" pitchFamily="18" charset="0"/>
                <a:cs typeface="Times New Roman" panose="02020603050405020304" pitchFamily="18" charset="0"/>
              </a:rPr>
              <a:t>Sublimation is solid to gas phase change (physical change)</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Synthesis is when 2 kinds of atoms form a compound with new properties and </a:t>
            </a:r>
            <a:r>
              <a:rPr lang="en-US" sz="2400" dirty="0" err="1">
                <a:solidFill>
                  <a:srgbClr val="FF0000"/>
                </a:solidFill>
                <a:latin typeface="Times New Roman" panose="02020603050405020304" pitchFamily="18" charset="0"/>
                <a:cs typeface="Times New Roman" panose="02020603050405020304" pitchFamily="18" charset="0"/>
              </a:rPr>
              <a:t>and</a:t>
            </a:r>
            <a:r>
              <a:rPr lang="en-US" sz="2400" dirty="0">
                <a:solidFill>
                  <a:srgbClr val="FF0000"/>
                </a:solidFill>
                <a:latin typeface="Times New Roman" panose="02020603050405020304" pitchFamily="18" charset="0"/>
                <a:cs typeface="Times New Roman" panose="02020603050405020304" pitchFamily="18" charset="0"/>
              </a:rPr>
              <a:t> a new formula</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2Mg + O</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 2MgO  (balanced)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648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1DE060-D35C-887E-E35B-B5403635E38E}"/>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19  Which property is determined by the structure, arrangement,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and interactions of the molecules of a substance at a given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temperature and pressure?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pPr marL="742950" indent="-742950">
              <a:buAutoNum type="arabicParenBoth"/>
            </a:pPr>
            <a:r>
              <a:rPr lang="en-US" sz="3200" dirty="0">
                <a:latin typeface="Times New Roman" panose="02020603050405020304" pitchFamily="18" charset="0"/>
                <a:cs typeface="Times New Roman" panose="02020603050405020304" pitchFamily="18" charset="0"/>
              </a:rPr>
              <a:t>atomic radius </a:t>
            </a:r>
          </a:p>
          <a:p>
            <a:pPr marL="742950" indent="-742950">
              <a:buAutoNum type="arabicParenBoth"/>
            </a:pPr>
            <a:r>
              <a:rPr lang="en-US" sz="3200" dirty="0">
                <a:latin typeface="Times New Roman" panose="02020603050405020304" pitchFamily="18" charset="0"/>
                <a:cs typeface="Times New Roman" panose="02020603050405020304" pitchFamily="18" charset="0"/>
              </a:rPr>
              <a:t>half-life</a:t>
            </a:r>
          </a:p>
          <a:p>
            <a:pPr marL="742950" indent="-742950">
              <a:buAutoNum type="arabicParenBoth"/>
            </a:pPr>
            <a:r>
              <a:rPr lang="en-US" sz="3200" dirty="0">
                <a:latin typeface="Times New Roman" panose="02020603050405020304" pitchFamily="18" charset="0"/>
                <a:cs typeface="Times New Roman" panose="02020603050405020304" pitchFamily="18" charset="0"/>
              </a:rPr>
              <a:t>formula mass</a:t>
            </a:r>
          </a:p>
          <a:p>
            <a:pPr marL="742950" indent="-742950">
              <a:buAutoNum type="arabicParenBoth"/>
            </a:pPr>
            <a:r>
              <a:rPr lang="en-US" sz="3200" dirty="0">
                <a:latin typeface="Times New Roman" panose="02020603050405020304" pitchFamily="18" charset="0"/>
                <a:cs typeface="Times New Roman" panose="02020603050405020304" pitchFamily="18" charset="0"/>
              </a:rPr>
              <a:t>physical state</a:t>
            </a:r>
          </a:p>
        </p:txBody>
      </p:sp>
    </p:spTree>
    <p:extLst>
      <p:ext uri="{BB962C8B-B14F-4D97-AF65-F5344CB8AC3E}">
        <p14:creationId xmlns:p14="http://schemas.microsoft.com/office/powerpoint/2010/main" val="365573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1DE060-D35C-887E-E35B-B5403635E38E}"/>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19  Which property is determined by the structure, arrangement,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and interactions of the molecules of a substance at a given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temperature and pressure?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pPr marL="742950" indent="-742950">
              <a:buAutoNum type="arabicParenBoth"/>
            </a:pPr>
            <a:r>
              <a:rPr lang="en-US" sz="3200" dirty="0">
                <a:latin typeface="Times New Roman" panose="02020603050405020304" pitchFamily="18" charset="0"/>
                <a:cs typeface="Times New Roman" panose="02020603050405020304" pitchFamily="18" charset="0"/>
              </a:rPr>
              <a:t>atomic radius </a:t>
            </a:r>
          </a:p>
          <a:p>
            <a:pPr marL="742950" indent="-742950">
              <a:buAutoNum type="arabicParenBoth"/>
            </a:pPr>
            <a:r>
              <a:rPr lang="en-US" sz="3200" dirty="0">
                <a:latin typeface="Times New Roman" panose="02020603050405020304" pitchFamily="18" charset="0"/>
                <a:cs typeface="Times New Roman" panose="02020603050405020304" pitchFamily="18" charset="0"/>
              </a:rPr>
              <a:t>half-life</a:t>
            </a:r>
          </a:p>
          <a:p>
            <a:pPr marL="742950" indent="-742950">
              <a:buAutoNum type="arabicParenBoth"/>
            </a:pPr>
            <a:r>
              <a:rPr lang="en-US" sz="3200" dirty="0">
                <a:latin typeface="Times New Roman" panose="02020603050405020304" pitchFamily="18" charset="0"/>
                <a:cs typeface="Times New Roman" panose="02020603050405020304" pitchFamily="18" charset="0"/>
              </a:rPr>
              <a:t>formula mass</a:t>
            </a:r>
          </a:p>
          <a:p>
            <a:pPr marL="742950" indent="-742950">
              <a:buAutoNum type="arabicParenBoth"/>
            </a:pPr>
            <a:r>
              <a:rPr lang="en-US" sz="3200" dirty="0">
                <a:solidFill>
                  <a:srgbClr val="0000FF"/>
                </a:solidFill>
                <a:latin typeface="Times New Roman" panose="02020603050405020304" pitchFamily="18" charset="0"/>
                <a:cs typeface="Times New Roman" panose="02020603050405020304" pitchFamily="18" charset="0"/>
              </a:rPr>
              <a:t>physical state</a:t>
            </a:r>
          </a:p>
        </p:txBody>
      </p:sp>
      <p:sp>
        <p:nvSpPr>
          <p:cNvPr id="2" name="TextBox 1">
            <a:extLst>
              <a:ext uri="{FF2B5EF4-FFF2-40B4-BE49-F238E27FC236}">
                <a16:creationId xmlns:a16="http://schemas.microsoft.com/office/drawing/2014/main" id="{7B0274AF-B48A-7D79-0D24-90072AC0C728}"/>
              </a:ext>
            </a:extLst>
          </p:cNvPr>
          <p:cNvSpPr txBox="1"/>
          <p:nvPr/>
        </p:nvSpPr>
        <p:spPr>
          <a:xfrm>
            <a:off x="1" y="4180344"/>
            <a:ext cx="12191999" cy="2677656"/>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atomic radius is the distance from center of nucleus to edge of outer orbital in picometers.  Half life is how long in time it takes for one half of a radioactive sample to decay.  Formula mass means molar mass.  Physical state means solid, liquid or gas, which of course is impacted by temperature and pressure.  </a:t>
            </a:r>
          </a:p>
          <a:p>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most often, lower temps = liquids or solids, high pressure the same.</a:t>
            </a:r>
          </a:p>
          <a:p>
            <a:r>
              <a:rPr lang="en-US" sz="2400" dirty="0">
                <a:solidFill>
                  <a:srgbClr val="FF0000"/>
                </a:solidFill>
                <a:latin typeface="Times New Roman" panose="02020603050405020304" pitchFamily="18" charset="0"/>
                <a:cs typeface="Times New Roman" panose="02020603050405020304" pitchFamily="18" charset="0"/>
              </a:rPr>
              <a:t>Highest temperatures = gas phase, lower pressures also force the gas phase.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74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Which conclusion directly resulted from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“gold foil experiment”?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Atoms are mostly empty space. </a:t>
            </a:r>
          </a:p>
          <a:p>
            <a:pPr marL="742950" indent="-742950">
              <a:buAutoNum type="arabicParenBoth"/>
            </a:pPr>
            <a:r>
              <a:rPr lang="en-US" sz="3600" dirty="0">
                <a:latin typeface="Times New Roman" panose="02020603050405020304" pitchFamily="18" charset="0"/>
                <a:cs typeface="Times New Roman" panose="02020603050405020304" pitchFamily="18" charset="0"/>
              </a:rPr>
              <a:t>Atoms are hard, indivisible spheres.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Electrons are located in shells.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Electrons have a small mass.</a:t>
            </a:r>
          </a:p>
        </p:txBody>
      </p:sp>
    </p:spTree>
    <p:extLst>
      <p:ext uri="{BB962C8B-B14F-4D97-AF65-F5344CB8AC3E}">
        <p14:creationId xmlns:p14="http://schemas.microsoft.com/office/powerpoint/2010/main" val="22505134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AE8C81-720E-3755-C39D-D256D5FBEEFA}"/>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20  A collision between reactant particles is most likely to result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in a reaction when the particles have proper orientation and</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proper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charge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mass </a:t>
            </a:r>
          </a:p>
          <a:p>
            <a:r>
              <a:rPr lang="en-US" sz="3200" dirty="0">
                <a:latin typeface="Times New Roman" panose="02020603050405020304" pitchFamily="18" charset="0"/>
                <a:cs typeface="Times New Roman" panose="02020603050405020304" pitchFamily="18" charset="0"/>
              </a:rPr>
              <a:t>(4) radius</a:t>
            </a:r>
          </a:p>
        </p:txBody>
      </p:sp>
    </p:spTree>
    <p:extLst>
      <p:ext uri="{BB962C8B-B14F-4D97-AF65-F5344CB8AC3E}">
        <p14:creationId xmlns:p14="http://schemas.microsoft.com/office/powerpoint/2010/main" val="914371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AE8C81-720E-3755-C39D-D256D5FBEEFA}"/>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20  A collision between reactant particles is most likely to result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in a reaction when the particles have proper orientation and</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proper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charge </a:t>
            </a:r>
            <a:br>
              <a:rPr lang="en-US" sz="3200" dirty="0">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(2)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mass </a:t>
            </a:r>
          </a:p>
          <a:p>
            <a:r>
              <a:rPr lang="en-US" sz="3200" dirty="0">
                <a:latin typeface="Times New Roman" panose="02020603050405020304" pitchFamily="18" charset="0"/>
                <a:cs typeface="Times New Roman" panose="02020603050405020304" pitchFamily="18" charset="0"/>
              </a:rPr>
              <a:t>(4) radius</a:t>
            </a:r>
          </a:p>
        </p:txBody>
      </p:sp>
      <p:sp>
        <p:nvSpPr>
          <p:cNvPr id="2" name="TextBox 1">
            <a:extLst>
              <a:ext uri="{FF2B5EF4-FFF2-40B4-BE49-F238E27FC236}">
                <a16:creationId xmlns:a16="http://schemas.microsoft.com/office/drawing/2014/main" id="{A934187C-93F1-4869-DB64-CBC9CC47C45A}"/>
              </a:ext>
            </a:extLst>
          </p:cNvPr>
          <p:cNvSpPr txBox="1"/>
          <p:nvPr/>
        </p:nvSpPr>
        <p:spPr>
          <a:xfrm>
            <a:off x="1" y="4567671"/>
            <a:ext cx="12191999"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for a reaction to occur, particles must collide with proper orientation and sufficient energy (but not too much or they bounce apart).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Anything that increases the rate of collisions will speed up a reaction.  </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762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66965D-FFF0-16AC-8BDD-B5F73B40E969}"/>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21 Given the equation representing a system at equilibrium:</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2NO</a:t>
            </a:r>
            <a:r>
              <a:rPr lang="en-US" sz="3200" baseline="-25000" dirty="0">
                <a:latin typeface="Times New Roman" panose="02020603050405020304" pitchFamily="18" charset="0"/>
                <a:cs typeface="Times New Roman" panose="02020603050405020304" pitchFamily="18" charset="0"/>
              </a:rPr>
              <a:t>2(g) </a:t>
            </a:r>
            <a:r>
              <a:rPr lang="en-US" sz="3200" dirty="0">
                <a:latin typeface="Times New Roman" panose="02020603050405020304" pitchFamily="18" charset="0"/>
                <a:cs typeface="Times New Roman" panose="02020603050405020304" pitchFamily="18" charset="0"/>
              </a:rPr>
              <a:t> ⇌  N</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4(g)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Which statement describes this reaction at equilibrium?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The concentration of the reactant &amp; product must be equal.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The concentration of the reactant &amp; product must be constant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The rates of the forward and reverse reactions are increasing.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The rates of the forward and reverse reactions are decreasing.</a:t>
            </a:r>
          </a:p>
        </p:txBody>
      </p:sp>
    </p:spTree>
    <p:extLst>
      <p:ext uri="{BB962C8B-B14F-4D97-AF65-F5344CB8AC3E}">
        <p14:creationId xmlns:p14="http://schemas.microsoft.com/office/powerpoint/2010/main" val="127272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66965D-FFF0-16AC-8BDD-B5F73B40E969}"/>
              </a:ext>
            </a:extLst>
          </p:cNvPr>
          <p:cNvSpPr txBox="1"/>
          <p:nvPr/>
        </p:nvSpPr>
        <p:spPr>
          <a:xfrm>
            <a:off x="0" y="0"/>
            <a:ext cx="12192000" cy="403187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21 Given the equation representing a system at equilibrium:</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2NO</a:t>
            </a:r>
            <a:r>
              <a:rPr lang="en-US" sz="3200" baseline="-25000" dirty="0">
                <a:latin typeface="Times New Roman" panose="02020603050405020304" pitchFamily="18" charset="0"/>
                <a:cs typeface="Times New Roman" panose="02020603050405020304" pitchFamily="18" charset="0"/>
              </a:rPr>
              <a:t>2(g) </a:t>
            </a:r>
            <a:r>
              <a:rPr lang="en-US" sz="3200" dirty="0">
                <a:latin typeface="Times New Roman" panose="02020603050405020304" pitchFamily="18" charset="0"/>
                <a:cs typeface="Times New Roman" panose="02020603050405020304" pitchFamily="18" charset="0"/>
              </a:rPr>
              <a:t> ⇌  N</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a:t>
            </a:r>
            <a:r>
              <a:rPr lang="en-US" sz="3200" baseline="-25000" dirty="0">
                <a:latin typeface="Times New Roman" panose="02020603050405020304" pitchFamily="18" charset="0"/>
                <a:cs typeface="Times New Roman" panose="02020603050405020304" pitchFamily="18" charset="0"/>
              </a:rPr>
              <a:t>4(g)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Which statement describes this reaction at equilibrium? </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The concentration of the reactant &amp; product must be equal. </a:t>
            </a:r>
            <a:br>
              <a:rPr lang="en-US" sz="3200" dirty="0">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(2) The concentration of the reactant &amp; product must be constant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The rates of the forward and reverse reactions are increasing.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The rates of the forward and reverse reactions are decreasing.</a:t>
            </a:r>
          </a:p>
        </p:txBody>
      </p:sp>
      <p:sp>
        <p:nvSpPr>
          <p:cNvPr id="2" name="TextBox 1">
            <a:extLst>
              <a:ext uri="{FF2B5EF4-FFF2-40B4-BE49-F238E27FC236}">
                <a16:creationId xmlns:a16="http://schemas.microsoft.com/office/drawing/2014/main" id="{4768F0D0-0FC2-2921-DFAE-E1296D1BDFBD}"/>
              </a:ext>
            </a:extLst>
          </p:cNvPr>
          <p:cNvSpPr txBox="1"/>
          <p:nvPr/>
        </p:nvSpPr>
        <p:spPr>
          <a:xfrm>
            <a:off x="0" y="4180344"/>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dynamic equilibrium means that the rate of the forward reaction equals the rate of the reverse.  If this is the case, it “appears” that nothing is happening because the amount of reactant on the left of the double arrow stays constant to the amount of product on the right.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Constant amounts do NOT have to be equal amounts.</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424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29123-8464-3CDF-2E3E-1AAC46C6310A}"/>
              </a:ext>
            </a:extLst>
          </p:cNvPr>
          <p:cNvSpPr txBox="1"/>
          <p:nvPr/>
        </p:nvSpPr>
        <p:spPr>
          <a:xfrm>
            <a:off x="0" y="0"/>
            <a:ext cx="12192000" cy="3724096"/>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22  Which phrase describes the effect of adding a catalyst to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chemical reaction in order to increase the reaction rate?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provides a different reaction pathway with a lower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provides a different reaction pathway with a higher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uses the same reaction pathway with a higher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uses the same reaction pathway with a lower activation energy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394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29123-8464-3CDF-2E3E-1AAC46C6310A}"/>
              </a:ext>
            </a:extLst>
          </p:cNvPr>
          <p:cNvSpPr txBox="1"/>
          <p:nvPr/>
        </p:nvSpPr>
        <p:spPr>
          <a:xfrm>
            <a:off x="0" y="0"/>
            <a:ext cx="12192000" cy="3724096"/>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22  Which phrase describes the effect of adding a catalyst to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chemical reaction in order to increase the reaction rate?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provides a different reaction pathway with a lower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provides a different reaction pathway with a higher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uses the same reaction pathway with a higher activation energy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uses the same reaction pathway with a lower activation energy</a:t>
            </a:r>
            <a:endParaRPr lang="en-US" sz="36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F8BCE575-92E0-C520-CC72-7A5E8A9AAA17}"/>
              </a:ext>
            </a:extLst>
          </p:cNvPr>
          <p:cNvSpPr txBox="1"/>
          <p:nvPr/>
        </p:nvSpPr>
        <p:spPr>
          <a:xfrm>
            <a:off x="0" y="4180344"/>
            <a:ext cx="12191999" cy="2092881"/>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Catalysts make reactions go faster by </a:t>
            </a:r>
            <a:br>
              <a:rPr lang="en-US" sz="2000" dirty="0">
                <a:solidFill>
                  <a:srgbClr val="FF0000"/>
                </a:solidFill>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LOWERING THE ACTIVATION ENERGY, or </a:t>
            </a:r>
            <a:br>
              <a:rPr lang="en-US" sz="2000" dirty="0">
                <a:solidFill>
                  <a:srgbClr val="FF0000"/>
                </a:solidFill>
                <a:latin typeface="Times New Roman" panose="02020603050405020304" pitchFamily="18" charset="0"/>
                <a:cs typeface="Times New Roman" panose="02020603050405020304" pitchFamily="18" charset="0"/>
              </a:rPr>
            </a:br>
            <a:r>
              <a:rPr lang="en-US" sz="2200" dirty="0">
                <a:solidFill>
                  <a:srgbClr val="FF0000"/>
                </a:solidFill>
                <a:latin typeface="Times New Roman" panose="02020603050405020304" pitchFamily="18" charset="0"/>
                <a:cs typeface="Times New Roman" panose="02020603050405020304" pitchFamily="18" charset="0"/>
              </a:rPr>
              <a:t>PROVIDING AN ALTERNATE CHEMICAL PATHWAY, with A LOWER ENERGY REQUIREMENT</a:t>
            </a:r>
            <a:r>
              <a:rPr lang="en-US" sz="2000" dirty="0">
                <a:solidFill>
                  <a:srgbClr val="FF0000"/>
                </a:solidFill>
                <a:latin typeface="Times New Roman" panose="02020603050405020304" pitchFamily="18" charset="0"/>
                <a:cs typeface="Times New Roman" panose="02020603050405020304" pitchFamily="18" charset="0"/>
              </a:rPr>
              <a:t>, </a:t>
            </a:r>
            <a:br>
              <a:rPr lang="en-US" sz="20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OR BOTH.</a:t>
            </a:r>
            <a:endParaRPr lang="en-US" sz="20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08971020-9465-4016-62F3-3963CF76A213}"/>
              </a:ext>
            </a:extLst>
          </p:cNvPr>
          <p:cNvSpPr/>
          <p:nvPr/>
        </p:nvSpPr>
        <p:spPr>
          <a:xfrm rot="19122187">
            <a:off x="8438400" y="2225918"/>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58F727D8-5EE8-B668-02E4-592A741D217B}"/>
              </a:ext>
            </a:extLst>
          </p:cNvPr>
          <p:cNvSpPr/>
          <p:nvPr/>
        </p:nvSpPr>
        <p:spPr>
          <a:xfrm rot="19122187">
            <a:off x="7842655" y="2733437"/>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BA861DA6-3F9D-93E0-061D-74FA269B68B1}"/>
              </a:ext>
            </a:extLst>
          </p:cNvPr>
          <p:cNvSpPr/>
          <p:nvPr/>
        </p:nvSpPr>
        <p:spPr>
          <a:xfrm rot="19122187">
            <a:off x="2758037" y="3184851"/>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9870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4ACFD3-B61E-1030-A1E3-8B5CCECCE2FB}"/>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23 Systems in nature tend to undergo changes toward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lower energy and less disorder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lower energy and greater disorder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higher energy and less disorder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higher energy and greater disorder</a:t>
            </a:r>
          </a:p>
        </p:txBody>
      </p:sp>
    </p:spTree>
    <p:extLst>
      <p:ext uri="{BB962C8B-B14F-4D97-AF65-F5344CB8AC3E}">
        <p14:creationId xmlns:p14="http://schemas.microsoft.com/office/powerpoint/2010/main" val="15805339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4ACFD3-B61E-1030-A1E3-8B5CCECCE2FB}"/>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23 Systems in nature tend to undergo changes toward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lower energy and less disorder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(2) lower energy and greater disorder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higher energy and less disorder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higher energy and greater disorder</a:t>
            </a:r>
          </a:p>
        </p:txBody>
      </p:sp>
      <p:sp>
        <p:nvSpPr>
          <p:cNvPr id="2" name="TextBox 1">
            <a:extLst>
              <a:ext uri="{FF2B5EF4-FFF2-40B4-BE49-F238E27FC236}">
                <a16:creationId xmlns:a16="http://schemas.microsoft.com/office/drawing/2014/main" id="{3D164FDB-6D55-4A58-D7EA-1088B99F9E54}"/>
              </a:ext>
            </a:extLst>
          </p:cNvPr>
          <p:cNvSpPr txBox="1"/>
          <p:nvPr/>
        </p:nvSpPr>
        <p:spPr>
          <a:xfrm>
            <a:off x="0" y="4180344"/>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This is always on the exam</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universe is breaking down into disorder, things are separating apart (not being put back together again).  That’s HIGHER ENTROPY.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Energy is spreading out, not recollecting.   </a:t>
            </a:r>
            <a:endParaRPr lang="en-US" sz="2000" dirty="0">
              <a:solidFill>
                <a:srgbClr val="0000FF"/>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22D04328-93C6-29D7-3090-6051F325E82A}"/>
              </a:ext>
            </a:extLst>
          </p:cNvPr>
          <p:cNvSpPr/>
          <p:nvPr/>
        </p:nvSpPr>
        <p:spPr>
          <a:xfrm rot="19122187">
            <a:off x="4295893" y="1111897"/>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AFAB842F-95BD-7F2D-C653-41603D603720}"/>
              </a:ext>
            </a:extLst>
          </p:cNvPr>
          <p:cNvSpPr/>
          <p:nvPr/>
        </p:nvSpPr>
        <p:spPr>
          <a:xfrm rot="19122187">
            <a:off x="4295893" y="2228033"/>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898ECFF9-DE3A-586F-82E4-51B8B6FA58C9}"/>
              </a:ext>
            </a:extLst>
          </p:cNvPr>
          <p:cNvSpPr/>
          <p:nvPr/>
        </p:nvSpPr>
        <p:spPr>
          <a:xfrm rot="19122187">
            <a:off x="1705093" y="2832736"/>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lus Sign 6">
            <a:extLst>
              <a:ext uri="{FF2B5EF4-FFF2-40B4-BE49-F238E27FC236}">
                <a16:creationId xmlns:a16="http://schemas.microsoft.com/office/drawing/2014/main" id="{0C349230-BC70-454D-3FA4-967EB01A3EF8}"/>
              </a:ext>
            </a:extLst>
          </p:cNvPr>
          <p:cNvSpPr/>
          <p:nvPr/>
        </p:nvSpPr>
        <p:spPr>
          <a:xfrm rot="19122187">
            <a:off x="1705093" y="2219739"/>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11754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194781-51E1-B1CE-2F74-FE5BD0131945}"/>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24  Which element must be present in an organic compound?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carbon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sulfur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nitrogen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oxygen</a:t>
            </a:r>
          </a:p>
        </p:txBody>
      </p:sp>
    </p:spTree>
    <p:extLst>
      <p:ext uri="{BB962C8B-B14F-4D97-AF65-F5344CB8AC3E}">
        <p14:creationId xmlns:p14="http://schemas.microsoft.com/office/powerpoint/2010/main" val="974531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194781-51E1-B1CE-2F74-FE5BD0131945}"/>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24  Which element must be present in an organic compound?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carbon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sulfur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nitrogen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oxygen</a:t>
            </a:r>
          </a:p>
        </p:txBody>
      </p:sp>
      <p:sp>
        <p:nvSpPr>
          <p:cNvPr id="2" name="TextBox 1">
            <a:extLst>
              <a:ext uri="{FF2B5EF4-FFF2-40B4-BE49-F238E27FC236}">
                <a16:creationId xmlns:a16="http://schemas.microsoft.com/office/drawing/2014/main" id="{54A589E9-E1E6-2394-B436-5CF748446BF7}"/>
              </a:ext>
            </a:extLst>
          </p:cNvPr>
          <p:cNvSpPr txBox="1"/>
          <p:nvPr/>
        </p:nvSpPr>
        <p:spPr>
          <a:xfrm>
            <a:off x="0" y="4180344"/>
            <a:ext cx="12191999" cy="1384995"/>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To be organic, the first atom in the formula has to be carbon.</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Carbon is the FIRST WORD in the organic chem textbook.  </a:t>
            </a: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9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Which conclusion directly resulted from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“gold foil experiment”?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Atoms are mostly empty space. </a:t>
            </a:r>
          </a:p>
          <a:p>
            <a:pPr marL="742950" indent="-742950">
              <a:buAutoNum type="arabicParenBoth"/>
            </a:pPr>
            <a:r>
              <a:rPr lang="en-US" sz="3600" dirty="0">
                <a:latin typeface="Times New Roman" panose="02020603050405020304" pitchFamily="18" charset="0"/>
                <a:cs typeface="Times New Roman" panose="02020603050405020304" pitchFamily="18" charset="0"/>
              </a:rPr>
              <a:t>Atoms are hard, indivisible spheres.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Electrons are located in shells. </a:t>
            </a:r>
          </a:p>
          <a:p>
            <a:pPr marL="742950" indent="-742950">
              <a:buAutoNum type="arabicParenBoth"/>
            </a:pPr>
            <a:r>
              <a:rPr lang="en-US" sz="3600" dirty="0">
                <a:latin typeface="Times New Roman" panose="02020603050405020304" pitchFamily="18" charset="0"/>
                <a:cs typeface="Times New Roman" panose="02020603050405020304" pitchFamily="18" charset="0"/>
              </a:rPr>
              <a:t>Electrons have a small mass.</a:t>
            </a:r>
          </a:p>
        </p:txBody>
      </p:sp>
      <p:sp>
        <p:nvSpPr>
          <p:cNvPr id="3" name="TextBox 2">
            <a:extLst>
              <a:ext uri="{FF2B5EF4-FFF2-40B4-BE49-F238E27FC236}">
                <a16:creationId xmlns:a16="http://schemas.microsoft.com/office/drawing/2014/main" id="{E174C147-BE57-C89A-BED0-DB88D53840E4}"/>
              </a:ext>
            </a:extLst>
          </p:cNvPr>
          <p:cNvSpPr txBox="1"/>
          <p:nvPr/>
        </p:nvSpPr>
        <p:spPr>
          <a:xfrm>
            <a:off x="0" y="3920830"/>
            <a:ext cx="12191999" cy="286232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Rutherford did the gold foil experiment where he shot alpha particles from radioactive polonium at a very thin sheet of gold foil.  He could detect these + alpha particles with a special screen.  The alpha particles go straight, so no foil, they go directly into the detecting screen.  When he put the gold foil “in the way” nearly all went right through it again.  That means the atoms of gold (all atoms) are mostly empty space.  </a:t>
            </a:r>
          </a:p>
          <a:p>
            <a:r>
              <a:rPr lang="en-US" sz="2000" dirty="0">
                <a:solidFill>
                  <a:srgbClr val="FF0000"/>
                </a:solidFill>
                <a:latin typeface="Times New Roman" panose="02020603050405020304" pitchFamily="18" charset="0"/>
                <a:cs typeface="Times New Roman" panose="02020603050405020304" pitchFamily="18" charset="0"/>
              </a:rPr>
              <a:t>2 – according to the KMT 2 is correct in theory, but not due to this experiment.  </a:t>
            </a: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3 – electrons are in “orbitals” casually called shells, not due to this experiment</a:t>
            </a:r>
          </a:p>
          <a:p>
            <a:r>
              <a:rPr lang="en-US" sz="2000" dirty="0">
                <a:solidFill>
                  <a:srgbClr val="FF0000"/>
                </a:solidFill>
                <a:latin typeface="Times New Roman" panose="02020603050405020304" pitchFamily="18" charset="0"/>
                <a:cs typeface="Times New Roman" panose="02020603050405020304" pitchFamily="18" charset="0"/>
              </a:rPr>
              <a:t>4 – electrons have the tiniest of mass, zero in high school, but not due to this experiment</a:t>
            </a:r>
          </a:p>
        </p:txBody>
      </p:sp>
    </p:spTree>
    <p:extLst>
      <p:ext uri="{BB962C8B-B14F-4D97-AF65-F5344CB8AC3E}">
        <p14:creationId xmlns:p14="http://schemas.microsoft.com/office/powerpoint/2010/main" val="24176363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5CFD44-71A5-C21F-C5C5-F0F767F441D3}"/>
              </a:ext>
            </a:extLst>
          </p:cNvPr>
          <p:cNvSpPr txBox="1"/>
          <p:nvPr/>
        </p:nvSpPr>
        <p:spPr>
          <a:xfrm>
            <a:off x="0" y="1"/>
            <a:ext cx="12192000" cy="3416320"/>
          </a:xfrm>
          <a:prstGeom prst="rect">
            <a:avLst/>
          </a:prstGeom>
          <a:noFill/>
        </p:spPr>
        <p:txBody>
          <a:bodyPr wrap="square">
            <a:spAutoFit/>
          </a:bodyPr>
          <a:lstStyle/>
          <a:p>
            <a:r>
              <a:rPr lang="pt-BR" sz="3600" dirty="0">
                <a:latin typeface="Times New Roman" panose="02020603050405020304" pitchFamily="18" charset="0"/>
                <a:cs typeface="Times New Roman" panose="02020603050405020304" pitchFamily="18" charset="0"/>
              </a:rPr>
              <a:t>25  Which formula represents a saturated hydrocarbon? </a:t>
            </a:r>
            <a:br>
              <a:rPr lang="pt-BR" sz="3600" dirty="0">
                <a:latin typeface="Times New Roman" panose="02020603050405020304" pitchFamily="18" charset="0"/>
                <a:cs typeface="Times New Roman" panose="02020603050405020304" pitchFamily="18" charset="0"/>
              </a:rPr>
            </a:b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6</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10</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a:t>
            </a:r>
            <a:r>
              <a:rPr lang="pt-BR" sz="3600" baseline="-25000" dirty="0">
                <a:latin typeface="Times New Roman" panose="02020603050405020304" pitchFamily="18" charset="0"/>
                <a:cs typeface="Times New Roman" panose="02020603050405020304" pitchFamily="18" charset="0"/>
              </a:rPr>
              <a:t>6</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14</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96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5CFD44-71A5-C21F-C5C5-F0F767F441D3}"/>
              </a:ext>
            </a:extLst>
          </p:cNvPr>
          <p:cNvSpPr txBox="1"/>
          <p:nvPr/>
        </p:nvSpPr>
        <p:spPr>
          <a:xfrm>
            <a:off x="0" y="1"/>
            <a:ext cx="12192000" cy="3416320"/>
          </a:xfrm>
          <a:prstGeom prst="rect">
            <a:avLst/>
          </a:prstGeom>
          <a:noFill/>
        </p:spPr>
        <p:txBody>
          <a:bodyPr wrap="square">
            <a:spAutoFit/>
          </a:bodyPr>
          <a:lstStyle/>
          <a:p>
            <a:r>
              <a:rPr lang="pt-BR" sz="3600" dirty="0">
                <a:latin typeface="Times New Roman" panose="02020603050405020304" pitchFamily="18" charset="0"/>
                <a:cs typeface="Times New Roman" panose="02020603050405020304" pitchFamily="18" charset="0"/>
              </a:rPr>
              <a:t>25  Which formula represents a saturated hydrocarbon? </a:t>
            </a:r>
            <a:br>
              <a:rPr lang="pt-BR" sz="3600" dirty="0">
                <a:latin typeface="Times New Roman" panose="02020603050405020304" pitchFamily="18" charset="0"/>
                <a:cs typeface="Times New Roman" panose="02020603050405020304" pitchFamily="18" charset="0"/>
              </a:rPr>
            </a:b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   -  alkyene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   -  alkene</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6</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10</a:t>
            </a:r>
            <a:r>
              <a:rPr lang="pt-BR" sz="3600" dirty="0">
                <a:latin typeface="Times New Roman" panose="02020603050405020304" pitchFamily="18" charset="0"/>
                <a:cs typeface="Times New Roman" panose="02020603050405020304" pitchFamily="18" charset="0"/>
              </a:rPr>
              <a:t>  - alkyne</a:t>
            </a:r>
            <a:br>
              <a:rPr lang="pt-BR" sz="3600" dirty="0">
                <a:latin typeface="Times New Roman" panose="02020603050405020304" pitchFamily="18" charset="0"/>
                <a:cs typeface="Times New Roman" panose="02020603050405020304" pitchFamily="18" charset="0"/>
              </a:rPr>
            </a:br>
            <a:r>
              <a:rPr lang="pt-BR" sz="3600" dirty="0">
                <a:solidFill>
                  <a:srgbClr val="0000FF"/>
                </a:solidFill>
                <a:latin typeface="Times New Roman" panose="02020603050405020304" pitchFamily="18" charset="0"/>
                <a:cs typeface="Times New Roman" panose="02020603050405020304" pitchFamily="18" charset="0"/>
              </a:rPr>
              <a:t>(4) C</a:t>
            </a:r>
            <a:r>
              <a:rPr lang="pt-BR" sz="3600" baseline="-25000" dirty="0">
                <a:solidFill>
                  <a:srgbClr val="0000FF"/>
                </a:solidFill>
                <a:latin typeface="Times New Roman" panose="02020603050405020304" pitchFamily="18" charset="0"/>
                <a:cs typeface="Times New Roman" panose="02020603050405020304" pitchFamily="18" charset="0"/>
              </a:rPr>
              <a:t>6</a:t>
            </a:r>
            <a:r>
              <a:rPr lang="pt-BR" sz="3600" dirty="0">
                <a:solidFill>
                  <a:srgbClr val="0000FF"/>
                </a:solidFill>
                <a:latin typeface="Times New Roman" panose="02020603050405020304" pitchFamily="18" charset="0"/>
                <a:cs typeface="Times New Roman" panose="02020603050405020304" pitchFamily="18" charset="0"/>
              </a:rPr>
              <a:t>H</a:t>
            </a:r>
            <a:r>
              <a:rPr lang="pt-BR" sz="3600" baseline="-25000" dirty="0">
                <a:solidFill>
                  <a:srgbClr val="0000FF"/>
                </a:solidFill>
                <a:latin typeface="Times New Roman" panose="02020603050405020304" pitchFamily="18" charset="0"/>
                <a:cs typeface="Times New Roman" panose="02020603050405020304" pitchFamily="18" charset="0"/>
              </a:rPr>
              <a:t>14   </a:t>
            </a:r>
            <a:r>
              <a:rPr lang="pt-BR" sz="3600" dirty="0">
                <a:solidFill>
                  <a:srgbClr val="0000FF"/>
                </a:solidFill>
                <a:latin typeface="Times New Roman" panose="02020603050405020304" pitchFamily="18" charset="0"/>
                <a:cs typeface="Times New Roman" panose="02020603050405020304" pitchFamily="18" charset="0"/>
              </a:rPr>
              <a:t>- alkane</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6A71382-8DD2-03C3-982C-0D245131E190}"/>
              </a:ext>
            </a:extLst>
          </p:cNvPr>
          <p:cNvSpPr txBox="1"/>
          <p:nvPr/>
        </p:nvSpPr>
        <p:spPr>
          <a:xfrm>
            <a:off x="0" y="3318569"/>
            <a:ext cx="12191999" cy="353943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Table Q shows us the 3 kinds of hydrocarbons.  The first, alkanes, have ONLY single bonds, these are saturated.  They contain the MOST POSSIBLE hydrogen atoms per carbons bonded together.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Alkenes and alkynes have LESS carbons.  Look at chart.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Ethane 2C:6H      Ethene is 2C:4 H        Ethyne is 2C:2H</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Per 2 carbons, ethane has THE MOST hydrogen, it’s saturated with hydrogen.  </a:t>
            </a: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1617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3824A-19DD-7B70-99D4-FF43A2A39B5F}"/>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26 Which reaction occurs at the anode in an electrochemical cell?</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saponification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oxidation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esterification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reduction</a:t>
            </a:r>
          </a:p>
        </p:txBody>
      </p:sp>
    </p:spTree>
    <p:extLst>
      <p:ext uri="{BB962C8B-B14F-4D97-AF65-F5344CB8AC3E}">
        <p14:creationId xmlns:p14="http://schemas.microsoft.com/office/powerpoint/2010/main" val="22211082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3824A-19DD-7B70-99D4-FF43A2A39B5F}"/>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26 Which reaction occurs at the anode in an electrochemical cell?</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saponification   -  organic reaction X</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(2) oxidation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esterification     -  organic reaction X</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reduction           -  this happens at the cathode (</a:t>
            </a:r>
            <a:r>
              <a:rPr lang="en-US" sz="3600" dirty="0" err="1">
                <a:latin typeface="Times New Roman" panose="02020603050405020304" pitchFamily="18" charset="0"/>
                <a:cs typeface="Times New Roman" panose="02020603050405020304" pitchFamily="18" charset="0"/>
              </a:rPr>
              <a:t>RedCat</a:t>
            </a:r>
            <a:r>
              <a:rPr lang="en-US" sz="3600" dirty="0">
                <a:latin typeface="Times New Roman" panose="02020603050405020304" pitchFamily="18" charset="0"/>
                <a:cs typeface="Times New Roman" panose="02020603050405020304" pitchFamily="18" charset="0"/>
              </a:rPr>
              <a:t>)  X</a:t>
            </a:r>
          </a:p>
        </p:txBody>
      </p:sp>
      <p:sp>
        <p:nvSpPr>
          <p:cNvPr id="5" name="TextBox 4">
            <a:extLst>
              <a:ext uri="{FF2B5EF4-FFF2-40B4-BE49-F238E27FC236}">
                <a16:creationId xmlns:a16="http://schemas.microsoft.com/office/drawing/2014/main" id="{3EA42BD0-73D5-DA07-4FD4-E1F77A0CED5F}"/>
              </a:ext>
            </a:extLst>
          </p:cNvPr>
          <p:cNvSpPr txBox="1"/>
          <p:nvPr/>
        </p:nvSpPr>
        <p:spPr>
          <a:xfrm>
            <a:off x="0" y="3986380"/>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LEO the Lion goes GER.  Leo is a Red Cat.</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Loss of electrons is Oxidation.  Gain of electrons is Reduction.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Red Cat means reduction happens at the CATHODE.  </a:t>
            </a:r>
            <a:r>
              <a:rPr lang="en-US" sz="2400" dirty="0">
                <a:solidFill>
                  <a:srgbClr val="FF0000"/>
                </a:solidFill>
                <a:latin typeface="Times New Roman" panose="02020603050405020304" pitchFamily="18" charset="0"/>
                <a:cs typeface="Times New Roman" panose="02020603050405020304" pitchFamily="18" charset="0"/>
              </a:rPr>
              <a:t>(oxidation happens at the anode).  </a:t>
            </a: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1907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22B353-9660-C96B-E34F-EB5F23E8C2AD}"/>
              </a:ext>
            </a:extLst>
          </p:cNvPr>
          <p:cNvSpPr txBox="1"/>
          <p:nvPr/>
        </p:nvSpPr>
        <p:spPr>
          <a:xfrm>
            <a:off x="0" y="1"/>
            <a:ext cx="12192000" cy="6186309"/>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27 Which statement describes the two types of reactions that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occur in operating electrochemical cells? </a:t>
            </a:r>
            <a:br>
              <a:rPr lang="en-US" sz="3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 Nonspontaneous reactions occur in voltaic cells, and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spontaneous reactions occur in electrolytic cells.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(2) Nonspontaneous reactions occur in electrolytic cells, and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nonspontaneous reactions occur in voltaic cells.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(3) Spontaneous reactions occur in voltaic cells, and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nonspontaneous reactions occur in electrolytic cells.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(4) Spontaneous reactions occur in electrolytic cells, and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spontaneous reactions occur in voltaic cells.</a:t>
            </a:r>
          </a:p>
        </p:txBody>
      </p:sp>
    </p:spTree>
    <p:extLst>
      <p:ext uri="{BB962C8B-B14F-4D97-AF65-F5344CB8AC3E}">
        <p14:creationId xmlns:p14="http://schemas.microsoft.com/office/powerpoint/2010/main" val="34007941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22B353-9660-C96B-E34F-EB5F23E8C2AD}"/>
              </a:ext>
            </a:extLst>
          </p:cNvPr>
          <p:cNvSpPr txBox="1"/>
          <p:nvPr/>
        </p:nvSpPr>
        <p:spPr>
          <a:xfrm>
            <a:off x="0" y="1"/>
            <a:ext cx="12192000" cy="3293209"/>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27 Which statement describes the two types of reactions that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occur in operating electrochemical cells? </a:t>
            </a:r>
            <a:br>
              <a:rPr lang="en-US" sz="28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(1) Nonspontaneous reactions occur in voltaic cells, and spontaneous reactions occur in electrolytic cells.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 Nonspontaneous reactions occur in electrolytic cells, and nonspontaneous reactions occur in voltaic cells.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solidFill>
                  <a:srgbClr val="0000FF"/>
                </a:solidFill>
                <a:latin typeface="Times New Roman" panose="02020603050405020304" pitchFamily="18" charset="0"/>
                <a:cs typeface="Times New Roman" panose="02020603050405020304" pitchFamily="18" charset="0"/>
              </a:rPr>
              <a:t>(3) Spontaneous reactions occur in voltaic cells, and nonspontaneous reactions occur in electrolytic cells. </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(4) Spontaneous reactions occur in electrolytic cells, and spontaneous reactions occur in voltaic cells.</a:t>
            </a:r>
          </a:p>
        </p:txBody>
      </p:sp>
      <p:sp>
        <p:nvSpPr>
          <p:cNvPr id="2" name="TextBox 1">
            <a:extLst>
              <a:ext uri="{FF2B5EF4-FFF2-40B4-BE49-F238E27FC236}">
                <a16:creationId xmlns:a16="http://schemas.microsoft.com/office/drawing/2014/main" id="{7B948FF1-8613-0FCB-6779-F3D87D372371}"/>
              </a:ext>
            </a:extLst>
          </p:cNvPr>
          <p:cNvSpPr txBox="1"/>
          <p:nvPr/>
        </p:nvSpPr>
        <p:spPr>
          <a:xfrm>
            <a:off x="0" y="3986380"/>
            <a:ext cx="12191999" cy="2677656"/>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This question has too many words,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they want to crush you, don’t let them do that.</a:t>
            </a:r>
          </a:p>
          <a:p>
            <a:r>
              <a:rPr lang="en-US" sz="2800" dirty="0">
                <a:solidFill>
                  <a:srgbClr val="FF0000"/>
                </a:solidFill>
                <a:latin typeface="Times New Roman" panose="02020603050405020304" pitchFamily="18" charset="0"/>
                <a:cs typeface="Times New Roman" panose="02020603050405020304" pitchFamily="18" charset="0"/>
              </a:rPr>
              <a:t>In voltaic cells, electricity is spontaneously created from chemistry.</a:t>
            </a:r>
          </a:p>
          <a:p>
            <a:r>
              <a:rPr lang="en-US" sz="2800" dirty="0">
                <a:solidFill>
                  <a:srgbClr val="FF0000"/>
                </a:solidFill>
                <a:latin typeface="Times New Roman" panose="02020603050405020304" pitchFamily="18" charset="0"/>
                <a:cs typeface="Times New Roman" panose="02020603050405020304" pitchFamily="18" charset="0"/>
              </a:rPr>
              <a:t>In electrolytic cells, electricity forces a nonspontaneous chemical reaction.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FIND THAT</a:t>
            </a:r>
          </a:p>
        </p:txBody>
      </p:sp>
      <p:sp>
        <p:nvSpPr>
          <p:cNvPr id="4" name="Plus Sign 3">
            <a:extLst>
              <a:ext uri="{FF2B5EF4-FFF2-40B4-BE49-F238E27FC236}">
                <a16:creationId xmlns:a16="http://schemas.microsoft.com/office/drawing/2014/main" id="{03E2E932-9631-F247-0B92-3A2D0A1DA1D0}"/>
              </a:ext>
            </a:extLst>
          </p:cNvPr>
          <p:cNvSpPr/>
          <p:nvPr/>
        </p:nvSpPr>
        <p:spPr>
          <a:xfrm rot="19122187">
            <a:off x="2522509" y="1050343"/>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FB115B7A-545D-7BB8-D216-22ECFBB11B9F}"/>
              </a:ext>
            </a:extLst>
          </p:cNvPr>
          <p:cNvSpPr/>
          <p:nvPr/>
        </p:nvSpPr>
        <p:spPr>
          <a:xfrm rot="19122187">
            <a:off x="2522508" y="2852833"/>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AA9A4BE8-648F-BE50-5C7E-CBDCCDCD4ED9}"/>
              </a:ext>
            </a:extLst>
          </p:cNvPr>
          <p:cNvSpPr/>
          <p:nvPr/>
        </p:nvSpPr>
        <p:spPr>
          <a:xfrm rot="19122187">
            <a:off x="7870363" y="1646089"/>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lus Sign 6">
            <a:extLst>
              <a:ext uri="{FF2B5EF4-FFF2-40B4-BE49-F238E27FC236}">
                <a16:creationId xmlns:a16="http://schemas.microsoft.com/office/drawing/2014/main" id="{65EC9240-FE75-4A9B-8EDF-1CCF4F7F11CC}"/>
              </a:ext>
            </a:extLst>
          </p:cNvPr>
          <p:cNvSpPr/>
          <p:nvPr/>
        </p:nvSpPr>
        <p:spPr>
          <a:xfrm rot="19122187">
            <a:off x="7870364" y="1025334"/>
            <a:ext cx="511191" cy="488300"/>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51035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77DEAC-319A-57A0-1B53-C6DF4D083B96}"/>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28  Which term describes an acid according to one acid-base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theory?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a:t>
            </a:r>
            <a:r>
              <a:rPr lang="en-US" sz="3600" baseline="30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acceptor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a:t>
            </a:r>
            <a:r>
              <a:rPr lang="en-US" sz="3600" baseline="30000" dirty="0">
                <a:latin typeface="Times New Roman" panose="02020603050405020304" pitchFamily="18" charset="0"/>
                <a:cs typeface="Times New Roman" panose="02020603050405020304" pitchFamily="18" charset="0"/>
              </a:rPr>
              <a:t> +1</a:t>
            </a:r>
            <a:r>
              <a:rPr lang="en-US" sz="3600" dirty="0">
                <a:latin typeface="Times New Roman" panose="02020603050405020304" pitchFamily="18" charset="0"/>
                <a:cs typeface="Times New Roman" panose="02020603050405020304" pitchFamily="18" charset="0"/>
              </a:rPr>
              <a:t> donor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acceptor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donor</a:t>
            </a:r>
          </a:p>
        </p:txBody>
      </p:sp>
    </p:spTree>
    <p:extLst>
      <p:ext uri="{BB962C8B-B14F-4D97-AF65-F5344CB8AC3E}">
        <p14:creationId xmlns:p14="http://schemas.microsoft.com/office/powerpoint/2010/main" val="2519724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77DEAC-319A-57A0-1B53-C6DF4D083B96}"/>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28  Which term describes an acid according to one acid-base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theory?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H</a:t>
            </a:r>
            <a:r>
              <a:rPr lang="en-US" sz="3600" baseline="30000" dirty="0">
                <a:solidFill>
                  <a:srgbClr val="0000FF"/>
                </a:solidFill>
                <a:latin typeface="Times New Roman" panose="02020603050405020304" pitchFamily="18" charset="0"/>
                <a:cs typeface="Times New Roman" panose="02020603050405020304" pitchFamily="18" charset="0"/>
              </a:rPr>
              <a:t> +1</a:t>
            </a:r>
            <a:r>
              <a:rPr lang="en-US" sz="3600" dirty="0">
                <a:solidFill>
                  <a:srgbClr val="0000FF"/>
                </a:solidFill>
                <a:latin typeface="Times New Roman" panose="02020603050405020304" pitchFamily="18" charset="0"/>
                <a:cs typeface="Times New Roman" panose="02020603050405020304" pitchFamily="18" charset="0"/>
              </a:rPr>
              <a:t> acceptor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a:t>
            </a:r>
            <a:r>
              <a:rPr lang="en-US" sz="3600" baseline="30000" dirty="0">
                <a:latin typeface="Times New Roman" panose="02020603050405020304" pitchFamily="18" charset="0"/>
                <a:cs typeface="Times New Roman" panose="02020603050405020304" pitchFamily="18" charset="0"/>
              </a:rPr>
              <a:t> +1</a:t>
            </a:r>
            <a:r>
              <a:rPr lang="en-US" sz="3600" dirty="0">
                <a:latin typeface="Times New Roman" panose="02020603050405020304" pitchFamily="18" charset="0"/>
                <a:cs typeface="Times New Roman" panose="02020603050405020304" pitchFamily="18" charset="0"/>
              </a:rPr>
              <a:t> donor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acceptor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donor</a:t>
            </a:r>
          </a:p>
        </p:txBody>
      </p:sp>
      <p:pic>
        <p:nvPicPr>
          <p:cNvPr id="4" name="Picture 3">
            <a:extLst>
              <a:ext uri="{FF2B5EF4-FFF2-40B4-BE49-F238E27FC236}">
                <a16:creationId xmlns:a16="http://schemas.microsoft.com/office/drawing/2014/main" id="{4D00DFA9-DDA4-3187-BF50-2D81A24E1BBF}"/>
              </a:ext>
            </a:extLst>
          </p:cNvPr>
          <p:cNvPicPr>
            <a:picLocks noChangeAspect="1"/>
          </p:cNvPicPr>
          <p:nvPr/>
        </p:nvPicPr>
        <p:blipFill>
          <a:blip r:embed="rId2"/>
          <a:stretch>
            <a:fillRect/>
          </a:stretch>
        </p:blipFill>
        <p:spPr>
          <a:xfrm>
            <a:off x="4183338" y="893885"/>
            <a:ext cx="7703215" cy="3076433"/>
          </a:xfrm>
          <a:prstGeom prst="rect">
            <a:avLst/>
          </a:prstGeom>
        </p:spPr>
      </p:pic>
      <p:sp>
        <p:nvSpPr>
          <p:cNvPr id="5" name="TextBox 4">
            <a:extLst>
              <a:ext uri="{FF2B5EF4-FFF2-40B4-BE49-F238E27FC236}">
                <a16:creationId xmlns:a16="http://schemas.microsoft.com/office/drawing/2014/main" id="{4A648E46-8D2C-F6A4-E06E-4B0EEA545E25}"/>
              </a:ext>
            </a:extLst>
          </p:cNvPr>
          <p:cNvSpPr txBox="1"/>
          <p:nvPr/>
        </p:nvSpPr>
        <p:spPr>
          <a:xfrm>
            <a:off x="0" y="3986380"/>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Ammonia is a base even without hydroxide ions.  An alternate theory makes ammonia the base (even though it is clear that hydroxide ions do show up in solution in the end).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NH</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 ammonia (the base) accepts the H</a:t>
            </a:r>
            <a:r>
              <a:rPr lang="en-US" sz="2800" baseline="30000" dirty="0">
                <a:solidFill>
                  <a:srgbClr val="FF0000"/>
                </a:solidFill>
                <a:latin typeface="Times New Roman" panose="02020603050405020304" pitchFamily="18" charset="0"/>
                <a:cs typeface="Times New Roman" panose="02020603050405020304" pitchFamily="18" charset="0"/>
              </a:rPr>
              <a:t>+1</a:t>
            </a:r>
            <a:r>
              <a:rPr lang="en-US" sz="2800" dirty="0">
                <a:solidFill>
                  <a:srgbClr val="FF0000"/>
                </a:solidFill>
                <a:latin typeface="Times New Roman" panose="02020603050405020304" pitchFamily="18" charset="0"/>
                <a:cs typeface="Times New Roman" panose="02020603050405020304" pitchFamily="18" charset="0"/>
              </a:rPr>
              <a:t> cation to form ammonium NH</a:t>
            </a:r>
            <a:r>
              <a:rPr lang="en-US" sz="2800" baseline="-25000" dirty="0">
                <a:solidFill>
                  <a:srgbClr val="FF0000"/>
                </a:solidFill>
                <a:latin typeface="Times New Roman" panose="02020603050405020304" pitchFamily="18" charset="0"/>
                <a:cs typeface="Times New Roman" panose="02020603050405020304" pitchFamily="18" charset="0"/>
              </a:rPr>
              <a:t>4</a:t>
            </a:r>
            <a:r>
              <a:rPr lang="en-US" sz="2800" baseline="30000" dirty="0">
                <a:solidFill>
                  <a:srgbClr val="FF0000"/>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25772835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7AE7B2-B393-5626-43AA-290AD6BA2362}"/>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29  Which emission will be released from an unstable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Fe-53 nucleus?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an alpha particle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beta particle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positron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proton</a:t>
            </a:r>
          </a:p>
        </p:txBody>
      </p:sp>
    </p:spTree>
    <p:extLst>
      <p:ext uri="{BB962C8B-B14F-4D97-AF65-F5344CB8AC3E}">
        <p14:creationId xmlns:p14="http://schemas.microsoft.com/office/powerpoint/2010/main" val="36412825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7AE7B2-B393-5626-43AA-290AD6BA2362}"/>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29  Which emission will be released from an unstable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Fe-53 nucleus?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an alpha particle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beta particle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a positron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proton</a:t>
            </a:r>
          </a:p>
        </p:txBody>
      </p:sp>
      <p:sp>
        <p:nvSpPr>
          <p:cNvPr id="2" name="TextBox 1">
            <a:extLst>
              <a:ext uri="{FF2B5EF4-FFF2-40B4-BE49-F238E27FC236}">
                <a16:creationId xmlns:a16="http://schemas.microsoft.com/office/drawing/2014/main" id="{2D02791D-1DF0-F911-4156-5E871AB927AE}"/>
              </a:ext>
            </a:extLst>
          </p:cNvPr>
          <p:cNvSpPr txBox="1"/>
          <p:nvPr/>
        </p:nvSpPr>
        <p:spPr>
          <a:xfrm>
            <a:off x="0" y="3986380"/>
            <a:ext cx="12191999" cy="210314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The answer is in table N (for nuclear).  </a:t>
            </a:r>
          </a:p>
          <a:p>
            <a:endParaRPr lang="en-US" sz="2800" baseline="300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Fe-53 has a decay mode of  </a:t>
            </a:r>
            <a:r>
              <a:rPr lang="el-GR" sz="2800" dirty="0">
                <a:solidFill>
                  <a:srgbClr val="FF0000"/>
                </a:solidFill>
                <a:latin typeface="Times New Roman" panose="02020603050405020304" pitchFamily="18" charset="0"/>
                <a:cs typeface="Times New Roman" panose="02020603050405020304" pitchFamily="18" charset="0"/>
              </a:rPr>
              <a:t>β</a:t>
            </a:r>
            <a:r>
              <a:rPr lang="en-US" sz="2800" baseline="30000" dirty="0">
                <a:solidFill>
                  <a:srgbClr val="FF000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 which means POSITRON particle,</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Put your finger in the box on table N.   </a:t>
            </a:r>
          </a:p>
        </p:txBody>
      </p:sp>
    </p:spTree>
    <p:extLst>
      <p:ext uri="{BB962C8B-B14F-4D97-AF65-F5344CB8AC3E}">
        <p14:creationId xmlns:p14="http://schemas.microsoft.com/office/powerpoint/2010/main" val="406212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  The bright-line spectrum of an element is produced when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excited-state electrons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absorb energy and move to higher energy states </a:t>
            </a:r>
          </a:p>
          <a:p>
            <a:pPr marL="742950" indent="-742950">
              <a:buAutoNum type="arabicParenBoth"/>
            </a:pPr>
            <a:r>
              <a:rPr lang="en-US" sz="3600" dirty="0">
                <a:latin typeface="Times New Roman" panose="02020603050405020304" pitchFamily="18" charset="0"/>
                <a:cs typeface="Times New Roman" panose="02020603050405020304" pitchFamily="18" charset="0"/>
              </a:rPr>
              <a:t>absorb energy and move to lower energy states </a:t>
            </a:r>
          </a:p>
          <a:p>
            <a:pPr marL="742950" indent="-742950">
              <a:buAutoNum type="arabicParenBoth"/>
            </a:pPr>
            <a:r>
              <a:rPr lang="en-US" sz="3600" dirty="0">
                <a:latin typeface="Times New Roman" panose="02020603050405020304" pitchFamily="18" charset="0"/>
                <a:cs typeface="Times New Roman" panose="02020603050405020304" pitchFamily="18" charset="0"/>
              </a:rPr>
              <a:t>release energy and move to higher energy states </a:t>
            </a:r>
          </a:p>
          <a:p>
            <a:pPr marL="742950" indent="-742950">
              <a:buAutoNum type="arabicParenBoth"/>
            </a:pPr>
            <a:r>
              <a:rPr lang="en-US" sz="3600" dirty="0">
                <a:latin typeface="Times New Roman" panose="02020603050405020304" pitchFamily="18" charset="0"/>
                <a:cs typeface="Times New Roman" panose="02020603050405020304" pitchFamily="18" charset="0"/>
              </a:rPr>
              <a:t>release energy and move to lower energy states</a:t>
            </a:r>
          </a:p>
        </p:txBody>
      </p:sp>
    </p:spTree>
    <p:extLst>
      <p:ext uri="{BB962C8B-B14F-4D97-AF65-F5344CB8AC3E}">
        <p14:creationId xmlns:p14="http://schemas.microsoft.com/office/powerpoint/2010/main" val="4447599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4B8BE9-91F3-4A95-D166-AF6E76276692}"/>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30 What is a potential risk associated with radioactive isotopes?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biological exposure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curing of diseases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industrial measurements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tracing chemical processes</a:t>
            </a:r>
          </a:p>
        </p:txBody>
      </p:sp>
    </p:spTree>
    <p:extLst>
      <p:ext uri="{BB962C8B-B14F-4D97-AF65-F5344CB8AC3E}">
        <p14:creationId xmlns:p14="http://schemas.microsoft.com/office/powerpoint/2010/main" val="7745215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4B8BE9-91F3-4A95-D166-AF6E76276692}"/>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30 What is a potential risk associated with radioactive isotopes?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biological exposure          - this means you die (risky)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curing of diseases             - this is good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industrial measurements   -  this is helpful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tracing chemical processes  - this is helpful too</a:t>
            </a:r>
          </a:p>
        </p:txBody>
      </p:sp>
      <p:sp>
        <p:nvSpPr>
          <p:cNvPr id="2" name="TextBox 1">
            <a:extLst>
              <a:ext uri="{FF2B5EF4-FFF2-40B4-BE49-F238E27FC236}">
                <a16:creationId xmlns:a16="http://schemas.microsoft.com/office/drawing/2014/main" id="{EC45EAB8-E045-FB5D-1149-24855E517F29}"/>
              </a:ext>
            </a:extLst>
          </p:cNvPr>
          <p:cNvSpPr txBox="1"/>
          <p:nvPr/>
        </p:nvSpPr>
        <p:spPr>
          <a:xfrm>
            <a:off x="0" y="3986380"/>
            <a:ext cx="12191999" cy="1528624"/>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Radiation is deadly to living things (but maybe not cockroaches, who will take over NYC in the end of times).  </a:t>
            </a:r>
          </a:p>
          <a:p>
            <a:endParaRPr lang="en-US" sz="2800" baseline="30000" dirty="0">
              <a:solidFill>
                <a:srgbClr val="FF0000"/>
              </a:solidFill>
              <a:latin typeface="Times New Roman" panose="02020603050405020304" pitchFamily="18" charset="0"/>
              <a:cs typeface="Times New Roman" panose="02020603050405020304" pitchFamily="18" charset="0"/>
            </a:endParaRPr>
          </a:p>
          <a:p>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0258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4B900-B44E-AB52-B29A-4E10BF456553}"/>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31 Which electron configuration represents the electrons of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phosphorus atom in an excited state?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2-8-5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2-8-6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2-7-6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2-7-4</a:t>
            </a:r>
          </a:p>
        </p:txBody>
      </p:sp>
    </p:spTree>
    <p:extLst>
      <p:ext uri="{BB962C8B-B14F-4D97-AF65-F5344CB8AC3E}">
        <p14:creationId xmlns:p14="http://schemas.microsoft.com/office/powerpoint/2010/main" val="1828830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4B900-B44E-AB52-B29A-4E10BF456553}"/>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31 Which electron configuration represents the electrons of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phosphorus atom in an excited state?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2-8-5    -  this is the configuration for phosphorous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2-8-6    -  this is the configuration for sulfur</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2-7-6    -  this is 15 electrons, excited state for phosphorous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2-7-4    -  this is 13 electrons, excited state for aluminum</a:t>
            </a:r>
          </a:p>
        </p:txBody>
      </p:sp>
      <p:sp>
        <p:nvSpPr>
          <p:cNvPr id="2" name="TextBox 1">
            <a:extLst>
              <a:ext uri="{FF2B5EF4-FFF2-40B4-BE49-F238E27FC236}">
                <a16:creationId xmlns:a16="http://schemas.microsoft.com/office/drawing/2014/main" id="{6A0E293D-0887-9433-1CF5-B0E2732997EF}"/>
              </a:ext>
            </a:extLst>
          </p:cNvPr>
          <p:cNvSpPr txBox="1"/>
          <p:nvPr/>
        </p:nvSpPr>
        <p:spPr>
          <a:xfrm>
            <a:off x="0" y="4540561"/>
            <a:ext cx="12191999"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All electron configurations on the periodic table are lowest energy, normal, and in the GROUND STATE.  Check periodic table.  </a:t>
            </a:r>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8207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E88906-8FF6-3B17-540E-D7F654AFA30C}"/>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32  A 26.7-gram sample of which element has a volume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3.00 cubic centimeters at room temperature?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Nb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Ni</a:t>
            </a:r>
          </a:p>
        </p:txBody>
      </p:sp>
    </p:spTree>
    <p:extLst>
      <p:ext uri="{BB962C8B-B14F-4D97-AF65-F5344CB8AC3E}">
        <p14:creationId xmlns:p14="http://schemas.microsoft.com/office/powerpoint/2010/main" val="3544373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E88906-8FF6-3B17-540E-D7F654AFA30C}"/>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32  A 26.7-gram sample of which element has a volume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3.00 cubic centimeters at room temperature?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Cr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density is 7.15 </a:t>
            </a: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g/cm</a:t>
            </a:r>
            <a:r>
              <a:rPr lang="en-US" sz="3600" b="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Cd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density is 8.69 </a:t>
            </a: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g/cm</a:t>
            </a:r>
            <a:r>
              <a:rPr lang="en-US" sz="3600" b="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Nb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density is 8.57 </a:t>
            </a: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g/cm</a:t>
            </a:r>
            <a:r>
              <a:rPr lang="en-US" sz="3600" b="0" baseline="30000" dirty="0">
                <a:solidFill>
                  <a:schemeClr val="tx1">
                    <a:lumMod val="95000"/>
                    <a:lumOff val="5000"/>
                  </a:schemeClr>
                </a:solidFill>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(4) Ni   - density is 8.90 </a:t>
            </a:r>
            <a:r>
              <a:rPr lang="en-US" sz="3600" b="0" dirty="0">
                <a:solidFill>
                  <a:srgbClr val="0000FF"/>
                </a:solidFill>
                <a:latin typeface="Times New Roman" panose="02020603050405020304" pitchFamily="18" charset="0"/>
                <a:cs typeface="Times New Roman" panose="02020603050405020304" pitchFamily="18" charset="0"/>
              </a:rPr>
              <a:t>g/cm</a:t>
            </a:r>
            <a:r>
              <a:rPr lang="en-US" sz="3600" b="0" baseline="30000" dirty="0">
                <a:solidFill>
                  <a:srgbClr val="0000FF"/>
                </a:solidFill>
                <a:latin typeface="Times New Roman" panose="02020603050405020304" pitchFamily="18" charset="0"/>
                <a:cs typeface="Times New Roman" panose="02020603050405020304" pitchFamily="18" charset="0"/>
              </a:rPr>
              <a:t>3</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E816055A-717A-4219-7977-EBC62F59493B}"/>
              </a:ext>
            </a:extLst>
          </p:cNvPr>
          <p:cNvSpPr txBox="1"/>
          <p:nvPr/>
        </p:nvSpPr>
        <p:spPr>
          <a:xfrm>
            <a:off x="0" y="4306793"/>
            <a:ext cx="12191999" cy="1528624"/>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Density equals mass divided by volume.  Do the math</a:t>
            </a:r>
          </a:p>
          <a:p>
            <a:endParaRPr lang="en-US" sz="2800" baseline="30000" dirty="0">
              <a:solidFill>
                <a:srgbClr val="FF0000"/>
              </a:solidFill>
              <a:latin typeface="Times New Roman" panose="02020603050405020304" pitchFamily="18" charset="0"/>
              <a:cs typeface="Times New Roman" panose="02020603050405020304" pitchFamily="18" charset="0"/>
            </a:endParaRPr>
          </a:p>
          <a:p>
            <a:endParaRPr lang="en-US" sz="2800" baseline="300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a:t>
            </a:r>
          </a:p>
        </p:txBody>
      </p:sp>
      <p:graphicFrame>
        <p:nvGraphicFramePr>
          <p:cNvPr id="5" name="Table 5">
            <a:extLst>
              <a:ext uri="{FF2B5EF4-FFF2-40B4-BE49-F238E27FC236}">
                <a16:creationId xmlns:a16="http://schemas.microsoft.com/office/drawing/2014/main" id="{F6B685DF-B610-4663-2194-A2F2D989A61A}"/>
              </a:ext>
            </a:extLst>
          </p:cNvPr>
          <p:cNvGraphicFramePr>
            <a:graphicFrameLocks noGrp="1"/>
          </p:cNvGraphicFramePr>
          <p:nvPr>
            <p:extLst>
              <p:ext uri="{D42A27DB-BD31-4B8C-83A1-F6EECF244321}">
                <p14:modId xmlns:p14="http://schemas.microsoft.com/office/powerpoint/2010/main" val="2487227565"/>
              </p:ext>
            </p:extLst>
          </p:nvPr>
        </p:nvGraphicFramePr>
        <p:xfrm>
          <a:off x="83127" y="5241057"/>
          <a:ext cx="12025746" cy="1188720"/>
        </p:xfrm>
        <a:graphic>
          <a:graphicData uri="http://schemas.openxmlformats.org/drawingml/2006/table">
            <a:tbl>
              <a:tblPr firstRow="1" bandRow="1">
                <a:tableStyleId>{5C22544A-7EE6-4342-B048-85BDC9FD1C3A}</a:tableStyleId>
              </a:tblPr>
              <a:tblGrid>
                <a:gridCol w="1877679">
                  <a:extLst>
                    <a:ext uri="{9D8B030D-6E8A-4147-A177-3AD203B41FA5}">
                      <a16:colId xmlns:a16="http://schemas.microsoft.com/office/drawing/2014/main" val="3510684045"/>
                    </a:ext>
                  </a:extLst>
                </a:gridCol>
                <a:gridCol w="3002408">
                  <a:extLst>
                    <a:ext uri="{9D8B030D-6E8A-4147-A177-3AD203B41FA5}">
                      <a16:colId xmlns:a16="http://schemas.microsoft.com/office/drawing/2014/main" val="2646306862"/>
                    </a:ext>
                  </a:extLst>
                </a:gridCol>
                <a:gridCol w="208280">
                  <a:extLst>
                    <a:ext uri="{9D8B030D-6E8A-4147-A177-3AD203B41FA5}">
                      <a16:colId xmlns:a16="http://schemas.microsoft.com/office/drawing/2014/main" val="3053034652"/>
                    </a:ext>
                  </a:extLst>
                </a:gridCol>
                <a:gridCol w="2046725">
                  <a:extLst>
                    <a:ext uri="{9D8B030D-6E8A-4147-A177-3AD203B41FA5}">
                      <a16:colId xmlns:a16="http://schemas.microsoft.com/office/drawing/2014/main" val="1564150829"/>
                    </a:ext>
                  </a:extLst>
                </a:gridCol>
                <a:gridCol w="4890654">
                  <a:extLst>
                    <a:ext uri="{9D8B030D-6E8A-4147-A177-3AD203B41FA5}">
                      <a16:colId xmlns:a16="http://schemas.microsoft.com/office/drawing/2014/main" val="3059203788"/>
                    </a:ext>
                  </a:extLst>
                </a:gridCol>
              </a:tblGrid>
              <a:tr h="370840">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Density =</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26.7 grams</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3.00 cm</a:t>
                      </a:r>
                      <a:r>
                        <a:rPr lang="en-US" sz="2800" b="0" baseline="30000" dirty="0">
                          <a:solidFill>
                            <a:srgbClr val="FF0000"/>
                          </a:solidFill>
                          <a:latin typeface="Times New Roman" panose="02020603050405020304" pitchFamily="18" charset="0"/>
                          <a:cs typeface="Times New Roman" panose="02020603050405020304" pitchFamily="18" charset="0"/>
                        </a:rPr>
                        <a:t>3</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8.90 g/cm</a:t>
                      </a:r>
                      <a:r>
                        <a:rPr lang="en-US" sz="2800" b="0" baseline="30000" dirty="0">
                          <a:solidFill>
                            <a:srgbClr val="FF0000"/>
                          </a:solidFill>
                          <a:latin typeface="Times New Roman" panose="02020603050405020304" pitchFamily="18" charset="0"/>
                          <a:cs typeface="Times New Roman" panose="02020603050405020304" pitchFamily="18" charset="0"/>
                        </a:rPr>
                        <a:t>3</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Look at table S, which of these </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4 elements has this density?</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Put finger in box</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9449489"/>
                  </a:ext>
                </a:extLst>
              </a:tr>
            </a:tbl>
          </a:graphicData>
        </a:graphic>
      </p:graphicFrame>
    </p:spTree>
    <p:extLst>
      <p:ext uri="{BB962C8B-B14F-4D97-AF65-F5344CB8AC3E}">
        <p14:creationId xmlns:p14="http://schemas.microsoft.com/office/powerpoint/2010/main" val="19176077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6DD7B-BB74-A85B-6A1B-351492A763EA}"/>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33 Which element is a nonmetal and solid at STP?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lead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nitrogen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sodium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sulfur</a:t>
            </a:r>
          </a:p>
        </p:txBody>
      </p:sp>
    </p:spTree>
    <p:extLst>
      <p:ext uri="{BB962C8B-B14F-4D97-AF65-F5344CB8AC3E}">
        <p14:creationId xmlns:p14="http://schemas.microsoft.com/office/powerpoint/2010/main" val="2747480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6DD7B-BB74-A85B-6A1B-351492A763EA}"/>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33 Which element is a nonmetal and solid at STP?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lead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nitrogen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sodium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(4) sulfur</a:t>
            </a:r>
          </a:p>
        </p:txBody>
      </p:sp>
      <p:sp>
        <p:nvSpPr>
          <p:cNvPr id="2" name="TextBox 1">
            <a:extLst>
              <a:ext uri="{FF2B5EF4-FFF2-40B4-BE49-F238E27FC236}">
                <a16:creationId xmlns:a16="http://schemas.microsoft.com/office/drawing/2014/main" id="{8A6ED12C-922C-53AA-F9D4-85778F1B4683}"/>
              </a:ext>
            </a:extLst>
          </p:cNvPr>
          <p:cNvSpPr txBox="1"/>
          <p:nvPr/>
        </p:nvSpPr>
        <p:spPr>
          <a:xfrm>
            <a:off x="0" y="3416321"/>
            <a:ext cx="12191999" cy="3395801"/>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nonmetals are all on the right-hand side of the stairs (plus H)</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Solids at STP is solid at 273 K and 1 atm pressure.  </a:t>
            </a:r>
          </a:p>
          <a:p>
            <a:endParaRPr lang="en-US" sz="2800" baseline="300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Lead and sodium are metals, they are both OUT. </a:t>
            </a:r>
          </a:p>
          <a:p>
            <a:r>
              <a:rPr lang="en-US" sz="2800" dirty="0">
                <a:solidFill>
                  <a:srgbClr val="FF0000"/>
                </a:solidFill>
                <a:latin typeface="Times New Roman" panose="02020603050405020304" pitchFamily="18" charset="0"/>
                <a:cs typeface="Times New Roman" panose="02020603050405020304" pitchFamily="18" charset="0"/>
              </a:rPr>
              <a:t>Nitrogen is a gas at STP (makes up 77% of the air – duh)</a:t>
            </a:r>
          </a:p>
          <a:p>
            <a:r>
              <a:rPr lang="en-US" sz="2800" dirty="0">
                <a:solidFill>
                  <a:srgbClr val="FF0000"/>
                </a:solidFill>
                <a:latin typeface="Times New Roman" panose="02020603050405020304" pitchFamily="18" charset="0"/>
                <a:cs typeface="Times New Roman" panose="02020603050405020304" pitchFamily="18" charset="0"/>
              </a:rPr>
              <a:t>Sulfur, which you touched, is a nonmetal and solid.  It doesn’t melt until 388 Kelvin on Table S, you checked right?   </a:t>
            </a:r>
          </a:p>
        </p:txBody>
      </p:sp>
    </p:spTree>
    <p:extLst>
      <p:ext uri="{BB962C8B-B14F-4D97-AF65-F5344CB8AC3E}">
        <p14:creationId xmlns:p14="http://schemas.microsoft.com/office/powerpoint/2010/main" val="27263040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4BA3E-AA6B-CF49-500B-A504D731D89C}"/>
              </a:ext>
            </a:extLst>
          </p:cNvPr>
          <p:cNvSpPr txBox="1"/>
          <p:nvPr/>
        </p:nvSpPr>
        <p:spPr>
          <a:xfrm>
            <a:off x="0" y="1"/>
            <a:ext cx="12192000" cy="3416320"/>
          </a:xfrm>
          <a:prstGeom prst="rect">
            <a:avLst/>
          </a:prstGeom>
          <a:noFill/>
        </p:spPr>
        <p:txBody>
          <a:bodyPr wrap="square">
            <a:spAutoFit/>
          </a:bodyPr>
          <a:lstStyle/>
          <a:p>
            <a:r>
              <a:rPr lang="pt-BR" sz="3600" dirty="0">
                <a:latin typeface="Times New Roman" panose="02020603050405020304" pitchFamily="18" charset="0"/>
                <a:cs typeface="Times New Roman" panose="02020603050405020304" pitchFamily="18" charset="0"/>
              </a:rPr>
              <a:t>34 What is the molecular formula for CH</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CH</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COOCH</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O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8</a:t>
            </a:r>
            <a:r>
              <a:rPr lang="pt-BR" sz="3600" dirty="0">
                <a:latin typeface="Times New Roman" panose="02020603050405020304" pitchFamily="18" charset="0"/>
                <a:cs typeface="Times New Roman" panose="02020603050405020304" pitchFamily="18" charset="0"/>
              </a:rPr>
              <a:t>O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8</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2</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7309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4BA3E-AA6B-CF49-500B-A504D731D89C}"/>
              </a:ext>
            </a:extLst>
          </p:cNvPr>
          <p:cNvSpPr txBox="1"/>
          <p:nvPr/>
        </p:nvSpPr>
        <p:spPr>
          <a:xfrm>
            <a:off x="0" y="1"/>
            <a:ext cx="12192000" cy="3416320"/>
          </a:xfrm>
          <a:prstGeom prst="rect">
            <a:avLst/>
          </a:prstGeom>
          <a:noFill/>
        </p:spPr>
        <p:txBody>
          <a:bodyPr wrap="square">
            <a:spAutoFit/>
          </a:bodyPr>
          <a:lstStyle/>
          <a:p>
            <a:r>
              <a:rPr lang="pt-BR" sz="3600" dirty="0">
                <a:latin typeface="Times New Roman" panose="02020603050405020304" pitchFamily="18" charset="0"/>
                <a:cs typeface="Times New Roman" panose="02020603050405020304" pitchFamily="18" charset="0"/>
              </a:rPr>
              <a:t>34 What is the molecular formula for CH</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CH</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COOCH</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O     -  dumb emprirical formula of the answer X</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    -  almost an empirical formaul for the answer X</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4</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8</a:t>
            </a:r>
            <a:r>
              <a:rPr lang="pt-BR" sz="3600" dirty="0">
                <a:latin typeface="Times New Roman" panose="02020603050405020304" pitchFamily="18" charset="0"/>
                <a:cs typeface="Times New Roman" panose="02020603050405020304" pitchFamily="18" charset="0"/>
              </a:rPr>
              <a:t>O     -  almost the answer but there are 2 oxgyens! X</a:t>
            </a:r>
            <a:br>
              <a:rPr lang="pt-BR" sz="3600" dirty="0">
                <a:latin typeface="Times New Roman" panose="02020603050405020304" pitchFamily="18" charset="0"/>
                <a:cs typeface="Times New Roman" panose="02020603050405020304" pitchFamily="18" charset="0"/>
              </a:rPr>
            </a:br>
            <a:r>
              <a:rPr lang="pt-BR" sz="3600" dirty="0">
                <a:solidFill>
                  <a:srgbClr val="0000FF"/>
                </a:solidFill>
                <a:latin typeface="Times New Roman" panose="02020603050405020304" pitchFamily="18" charset="0"/>
                <a:cs typeface="Times New Roman" panose="02020603050405020304" pitchFamily="18" charset="0"/>
              </a:rPr>
              <a:t>(4) C</a:t>
            </a:r>
            <a:r>
              <a:rPr lang="pt-BR" sz="3600" baseline="-25000" dirty="0">
                <a:solidFill>
                  <a:srgbClr val="0000FF"/>
                </a:solidFill>
                <a:latin typeface="Times New Roman" panose="02020603050405020304" pitchFamily="18" charset="0"/>
                <a:cs typeface="Times New Roman" panose="02020603050405020304" pitchFamily="18" charset="0"/>
              </a:rPr>
              <a:t>4</a:t>
            </a:r>
            <a:r>
              <a:rPr lang="pt-BR" sz="3600" dirty="0">
                <a:solidFill>
                  <a:srgbClr val="0000FF"/>
                </a:solidFill>
                <a:latin typeface="Times New Roman" panose="02020603050405020304" pitchFamily="18" charset="0"/>
                <a:cs typeface="Times New Roman" panose="02020603050405020304" pitchFamily="18" charset="0"/>
              </a:rPr>
              <a:t>H</a:t>
            </a:r>
            <a:r>
              <a:rPr lang="pt-BR" sz="3600" baseline="-25000" dirty="0">
                <a:solidFill>
                  <a:srgbClr val="0000FF"/>
                </a:solidFill>
                <a:latin typeface="Times New Roman" panose="02020603050405020304" pitchFamily="18" charset="0"/>
                <a:cs typeface="Times New Roman" panose="02020603050405020304" pitchFamily="18" charset="0"/>
              </a:rPr>
              <a:t>8</a:t>
            </a:r>
            <a:r>
              <a:rPr lang="pt-BR" sz="3600" dirty="0">
                <a:solidFill>
                  <a:srgbClr val="0000FF"/>
                </a:solidFill>
                <a:latin typeface="Times New Roman" panose="02020603050405020304" pitchFamily="18" charset="0"/>
                <a:cs typeface="Times New Roman" panose="02020603050405020304" pitchFamily="18" charset="0"/>
              </a:rPr>
              <a:t>O</a:t>
            </a:r>
            <a:r>
              <a:rPr lang="pt-BR" sz="3600" baseline="-25000" dirty="0">
                <a:solidFill>
                  <a:srgbClr val="0000FF"/>
                </a:solidFill>
                <a:latin typeface="Times New Roman" panose="02020603050405020304" pitchFamily="18" charset="0"/>
                <a:cs typeface="Times New Roman" panose="02020603050405020304" pitchFamily="18" charset="0"/>
              </a:rPr>
              <a:t>2</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8B371FCE-8C03-9D26-B260-5E829AD176DE}"/>
              </a:ext>
            </a:extLst>
          </p:cNvPr>
          <p:cNvSpPr txBox="1"/>
          <p:nvPr/>
        </p:nvSpPr>
        <p:spPr>
          <a:xfrm>
            <a:off x="0" y="3743704"/>
            <a:ext cx="12191999" cy="3108543"/>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pt-BR" sz="2800" dirty="0">
                <a:solidFill>
                  <a:srgbClr val="FF0000"/>
                </a:solidFill>
                <a:latin typeface="Times New Roman" panose="02020603050405020304" pitchFamily="18" charset="0"/>
                <a:cs typeface="Times New Roman" panose="02020603050405020304" pitchFamily="18" charset="0"/>
              </a:rPr>
              <a:t>CH</a:t>
            </a:r>
            <a:r>
              <a:rPr lang="pt-BR" sz="2800" baseline="-25000" dirty="0">
                <a:solidFill>
                  <a:srgbClr val="FF0000"/>
                </a:solidFill>
                <a:latin typeface="Times New Roman" panose="02020603050405020304" pitchFamily="18" charset="0"/>
                <a:cs typeface="Times New Roman" panose="02020603050405020304" pitchFamily="18" charset="0"/>
              </a:rPr>
              <a:t>3</a:t>
            </a:r>
            <a:r>
              <a:rPr lang="pt-BR" sz="2800" dirty="0">
                <a:solidFill>
                  <a:srgbClr val="FF0000"/>
                </a:solidFill>
                <a:latin typeface="Times New Roman" panose="02020603050405020304" pitchFamily="18" charset="0"/>
                <a:cs typeface="Times New Roman" panose="02020603050405020304" pitchFamily="18" charset="0"/>
              </a:rPr>
              <a:t>CH</a:t>
            </a:r>
            <a:r>
              <a:rPr lang="pt-BR" sz="2800" baseline="-25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COOCH</a:t>
            </a:r>
            <a:r>
              <a:rPr lang="pt-BR" sz="2800" baseline="-25000" dirty="0">
                <a:solidFill>
                  <a:srgbClr val="FF0000"/>
                </a:solidFill>
                <a:latin typeface="Times New Roman" panose="02020603050405020304" pitchFamily="18" charset="0"/>
                <a:cs typeface="Times New Roman" panose="02020603050405020304" pitchFamily="18" charset="0"/>
              </a:rPr>
              <a:t>3  </a:t>
            </a:r>
            <a:r>
              <a:rPr lang="pt-BR" sz="2800" dirty="0">
                <a:solidFill>
                  <a:srgbClr val="FF0000"/>
                </a:solidFill>
                <a:latin typeface="Times New Roman" panose="02020603050405020304" pitchFamily="18" charset="0"/>
                <a:cs typeface="Times New Roman" panose="02020603050405020304" pitchFamily="18" charset="0"/>
              </a:rPr>
              <a:t>is the condensed structrual formula, telling you the number of each atom, and more importantly, how it’s built.  </a:t>
            </a:r>
          </a:p>
          <a:p>
            <a:endParaRPr lang="pt-BR" sz="2800" dirty="0">
              <a:solidFill>
                <a:srgbClr val="FF0000"/>
              </a:solidFill>
              <a:latin typeface="Times New Roman" panose="02020603050405020304" pitchFamily="18" charset="0"/>
              <a:cs typeface="Times New Roman" panose="02020603050405020304" pitchFamily="18" charset="0"/>
            </a:endParaRPr>
          </a:p>
          <a:p>
            <a:r>
              <a:rPr lang="pt-BR" sz="2800" dirty="0">
                <a:solidFill>
                  <a:srgbClr val="FF0000"/>
                </a:solidFill>
                <a:latin typeface="Times New Roman" panose="02020603050405020304" pitchFamily="18" charset="0"/>
                <a:cs typeface="Times New Roman" panose="02020603050405020304" pitchFamily="18" charset="0"/>
              </a:rPr>
              <a:t>Molecular formulas just tell atoms in ratio, not how it’s built.  Count carefully.</a:t>
            </a:r>
          </a:p>
          <a:p>
            <a:r>
              <a:rPr lang="pt-BR" sz="2800" dirty="0">
                <a:solidFill>
                  <a:srgbClr val="FF0000"/>
                </a:solidFill>
                <a:latin typeface="Times New Roman" panose="02020603050405020304" pitchFamily="18" charset="0"/>
                <a:cs typeface="Times New Roman" panose="02020603050405020304" pitchFamily="18" charset="0"/>
              </a:rPr>
              <a:t>There are 4 carbon, 8 hydrogen and 2 oxgyens.  Carbon always goes first, so...</a:t>
            </a:r>
          </a:p>
          <a:p>
            <a:endParaRPr lang="pt-BR" sz="2800" dirty="0">
              <a:solidFill>
                <a:srgbClr val="FF0000"/>
              </a:solidFill>
              <a:latin typeface="Times New Roman" panose="02020603050405020304" pitchFamily="18" charset="0"/>
              <a:cs typeface="Times New Roman" panose="02020603050405020304" pitchFamily="18" charset="0"/>
            </a:endParaRPr>
          </a:p>
          <a:p>
            <a:r>
              <a:rPr lang="pt-BR" sz="2800" dirty="0">
                <a:solidFill>
                  <a:srgbClr val="FF0000"/>
                </a:solidFill>
                <a:latin typeface="Times New Roman" panose="02020603050405020304" pitchFamily="18" charset="0"/>
                <a:cs typeface="Times New Roman" panose="02020603050405020304" pitchFamily="18" charset="0"/>
              </a:rPr>
              <a:t>C</a:t>
            </a:r>
            <a:r>
              <a:rPr lang="pt-BR" sz="2800" baseline="-25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H</a:t>
            </a:r>
            <a:r>
              <a:rPr lang="pt-BR" sz="2800" baseline="-25000" dirty="0">
                <a:solidFill>
                  <a:srgbClr val="FF0000"/>
                </a:solidFill>
                <a:latin typeface="Times New Roman" panose="02020603050405020304" pitchFamily="18" charset="0"/>
                <a:cs typeface="Times New Roman" panose="02020603050405020304" pitchFamily="18" charset="0"/>
              </a:rPr>
              <a:t>8</a:t>
            </a:r>
            <a:r>
              <a:rPr lang="pt-BR" sz="2800" dirty="0">
                <a:solidFill>
                  <a:srgbClr val="FF0000"/>
                </a:solidFill>
                <a:latin typeface="Times New Roman" panose="02020603050405020304" pitchFamily="18" charset="0"/>
                <a:cs typeface="Times New Roman" panose="02020603050405020304" pitchFamily="18" charset="0"/>
              </a:rPr>
              <a:t>O</a:t>
            </a:r>
            <a:r>
              <a:rPr lang="pt-BR" sz="2800" baseline="-25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 has the same atoms, but no details as to how they bond into something.  </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65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  The bright-line spectrum of an element is produced when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excited-state electrons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absorb energy and move to higher energy states </a:t>
            </a:r>
          </a:p>
          <a:p>
            <a:pPr marL="742950" indent="-742950">
              <a:buAutoNum type="arabicParenBoth"/>
            </a:pPr>
            <a:r>
              <a:rPr lang="en-US" sz="3600" dirty="0">
                <a:latin typeface="Times New Roman" panose="02020603050405020304" pitchFamily="18" charset="0"/>
                <a:cs typeface="Times New Roman" panose="02020603050405020304" pitchFamily="18" charset="0"/>
              </a:rPr>
              <a:t>absorb energy and move to lower energy states </a:t>
            </a:r>
          </a:p>
          <a:p>
            <a:pPr marL="742950" indent="-742950">
              <a:buAutoNum type="arabicParenBoth"/>
            </a:pPr>
            <a:r>
              <a:rPr lang="en-US" sz="3600" dirty="0">
                <a:latin typeface="Times New Roman" panose="02020603050405020304" pitchFamily="18" charset="0"/>
                <a:cs typeface="Times New Roman" panose="02020603050405020304" pitchFamily="18" charset="0"/>
              </a:rPr>
              <a:t>release energy and move to higher energy states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release energy and move to lower energy states</a:t>
            </a:r>
          </a:p>
        </p:txBody>
      </p:sp>
      <p:pic>
        <p:nvPicPr>
          <p:cNvPr id="1026" name="Picture 2">
            <a:extLst>
              <a:ext uri="{FF2B5EF4-FFF2-40B4-BE49-F238E27FC236}">
                <a16:creationId xmlns:a16="http://schemas.microsoft.com/office/drawing/2014/main" id="{8B60A047-44E4-24C4-DE92-069253FD6BF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778" t="6944" r="4444"/>
          <a:stretch/>
        </p:blipFill>
        <p:spPr bwMode="auto">
          <a:xfrm>
            <a:off x="10042478" y="990600"/>
            <a:ext cx="2149522" cy="3429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D535572-CA73-533C-8996-58278E545E3C}"/>
              </a:ext>
            </a:extLst>
          </p:cNvPr>
          <p:cNvSpPr txBox="1"/>
          <p:nvPr/>
        </p:nvSpPr>
        <p:spPr>
          <a:xfrm>
            <a:off x="1" y="4545419"/>
            <a:ext cx="12191999"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We did this in the electrons lab, we saw the spectra coming out of the lamps, and we saw the fires burning ON THE SALTS, which were different colors.</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Energy does have to be absorbed to excite the electrons from ground to the excited state, but SPECTRA is produced when excited electrons release energy to return back to the ground state. </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4" name="Plus Sign 3">
            <a:extLst>
              <a:ext uri="{FF2B5EF4-FFF2-40B4-BE49-F238E27FC236}">
                <a16:creationId xmlns:a16="http://schemas.microsoft.com/office/drawing/2014/main" id="{6F3768C6-721F-B1AA-F38D-5F1A6733D02B}"/>
              </a:ext>
            </a:extLst>
          </p:cNvPr>
          <p:cNvSpPr/>
          <p:nvPr/>
        </p:nvSpPr>
        <p:spPr>
          <a:xfrm rot="19122187">
            <a:off x="1045849" y="1629772"/>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lus Sign 4">
            <a:extLst>
              <a:ext uri="{FF2B5EF4-FFF2-40B4-BE49-F238E27FC236}">
                <a16:creationId xmlns:a16="http://schemas.microsoft.com/office/drawing/2014/main" id="{3A128A35-998A-4DCB-3C45-A8EFB256DF08}"/>
              </a:ext>
            </a:extLst>
          </p:cNvPr>
          <p:cNvSpPr/>
          <p:nvPr/>
        </p:nvSpPr>
        <p:spPr>
          <a:xfrm rot="19122187">
            <a:off x="1369698" y="2204873"/>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lus Sign 5">
            <a:extLst>
              <a:ext uri="{FF2B5EF4-FFF2-40B4-BE49-F238E27FC236}">
                <a16:creationId xmlns:a16="http://schemas.microsoft.com/office/drawing/2014/main" id="{C4F881D3-E1C3-652C-FD60-86209802A7E2}"/>
              </a:ext>
            </a:extLst>
          </p:cNvPr>
          <p:cNvSpPr/>
          <p:nvPr/>
        </p:nvSpPr>
        <p:spPr>
          <a:xfrm rot="19122187">
            <a:off x="6265644" y="2709383"/>
            <a:ext cx="719763" cy="710774"/>
          </a:xfrm>
          <a:prstGeom prst="mathPlu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24979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912CA4-6698-F108-C239-1ECBEA8244E8}"/>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35 A substance conducts electricity in the liquid phase but not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solid phase. This substance can be classified as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covalent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ionic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metallic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molecular</a:t>
            </a:r>
          </a:p>
        </p:txBody>
      </p:sp>
    </p:spTree>
    <p:extLst>
      <p:ext uri="{BB962C8B-B14F-4D97-AF65-F5344CB8AC3E}">
        <p14:creationId xmlns:p14="http://schemas.microsoft.com/office/powerpoint/2010/main" val="16737327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912CA4-6698-F108-C239-1ECBEA8244E8}"/>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35 A substance conducts electricity in the liquid phase but not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 the solid phase. This substance can be classified as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covalent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(2) ionic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metallic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molecular</a:t>
            </a:r>
          </a:p>
        </p:txBody>
      </p:sp>
      <p:sp>
        <p:nvSpPr>
          <p:cNvPr id="2" name="TextBox 1">
            <a:extLst>
              <a:ext uri="{FF2B5EF4-FFF2-40B4-BE49-F238E27FC236}">
                <a16:creationId xmlns:a16="http://schemas.microsoft.com/office/drawing/2014/main" id="{AC605FDE-0CF4-E614-1A48-0378FBC12CF8}"/>
              </a:ext>
            </a:extLst>
          </p:cNvPr>
          <p:cNvSpPr txBox="1"/>
          <p:nvPr/>
        </p:nvSpPr>
        <p:spPr>
          <a:xfrm>
            <a:off x="0" y="3970318"/>
            <a:ext cx="12191999" cy="292387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pt-BR" sz="2800" dirty="0">
                <a:solidFill>
                  <a:srgbClr val="FF0000"/>
                </a:solidFill>
                <a:latin typeface="Times New Roman" panose="02020603050405020304" pitchFamily="18" charset="0"/>
                <a:cs typeface="Times New Roman" panose="02020603050405020304" pitchFamily="18" charset="0"/>
              </a:rPr>
              <a:t>this is an electrolyte question</a:t>
            </a:r>
          </a:p>
          <a:p>
            <a:r>
              <a:rPr lang="pt-BR" sz="2800" dirty="0">
                <a:solidFill>
                  <a:srgbClr val="FF0000"/>
                </a:solidFill>
                <a:latin typeface="Times New Roman" panose="02020603050405020304" pitchFamily="18" charset="0"/>
                <a:cs typeface="Times New Roman" panose="02020603050405020304" pitchFamily="18" charset="0"/>
              </a:rPr>
              <a:t>To be an electrolyte you must ionize in water, meaning you must be an ionic compound that is aqueous in water.  Like NaCl but not MgCO</a:t>
            </a:r>
            <a:r>
              <a:rPr lang="pt-BR" sz="2800" baseline="-25000" dirty="0">
                <a:solidFill>
                  <a:srgbClr val="FF0000"/>
                </a:solidFill>
                <a:latin typeface="Times New Roman" panose="02020603050405020304" pitchFamily="18" charset="0"/>
                <a:cs typeface="Times New Roman" panose="02020603050405020304" pitchFamily="18" charset="0"/>
              </a:rPr>
              <a:t>3</a:t>
            </a:r>
            <a:r>
              <a:rPr lang="pt-BR" sz="2800" dirty="0">
                <a:solidFill>
                  <a:srgbClr val="FF0000"/>
                </a:solidFill>
                <a:latin typeface="Times New Roman" panose="02020603050405020304" pitchFamily="18" charset="0"/>
                <a:cs typeface="Times New Roman" panose="02020603050405020304" pitchFamily="18" charset="0"/>
              </a:rPr>
              <a:t>.  </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MELTED ionic compounds (L) will conduct even if not AQ.  </a:t>
            </a:r>
            <a:br>
              <a:rPr lang="pt-BR" sz="2800" dirty="0">
                <a:solidFill>
                  <a:srgbClr val="FF0000"/>
                </a:solidFill>
                <a:latin typeface="Times New Roman" panose="02020603050405020304" pitchFamily="18" charset="0"/>
                <a:cs typeface="Times New Roman" panose="02020603050405020304" pitchFamily="18" charset="0"/>
              </a:rPr>
            </a:br>
            <a:endParaRPr lang="pt-BR"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Covalent compounds may be AQ but they’re not ionic.  Metals do not dissolve into water.  Molecular compounds are covalent compounds with a new name.  </a:t>
            </a:r>
          </a:p>
        </p:txBody>
      </p:sp>
    </p:spTree>
    <p:extLst>
      <p:ext uri="{BB962C8B-B14F-4D97-AF65-F5344CB8AC3E}">
        <p14:creationId xmlns:p14="http://schemas.microsoft.com/office/powerpoint/2010/main" val="38552899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CE1C46-7CB3-DCA0-5883-BD4A0EBBFDE7}"/>
              </a:ext>
            </a:extLst>
          </p:cNvPr>
          <p:cNvSpPr txBox="1"/>
          <p:nvPr/>
        </p:nvSpPr>
        <p:spPr>
          <a:xfrm>
            <a:off x="0" y="0"/>
            <a:ext cx="12192000" cy="1569660"/>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36  A student measured the melting point of a sample of gallium to be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309 K. Based on Table S, which numerical setup can be used to</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calculate the student’s percent error?</a:t>
            </a:r>
          </a:p>
        </p:txBody>
      </p:sp>
      <p:graphicFrame>
        <p:nvGraphicFramePr>
          <p:cNvPr id="8" name="Table 8">
            <a:extLst>
              <a:ext uri="{FF2B5EF4-FFF2-40B4-BE49-F238E27FC236}">
                <a16:creationId xmlns:a16="http://schemas.microsoft.com/office/drawing/2014/main" id="{B3F885E0-3006-235D-8F1B-F23117D72DFD}"/>
              </a:ext>
            </a:extLst>
          </p:cNvPr>
          <p:cNvGraphicFramePr>
            <a:graphicFrameLocks noGrp="1"/>
          </p:cNvGraphicFramePr>
          <p:nvPr>
            <p:extLst>
              <p:ext uri="{D42A27DB-BD31-4B8C-83A1-F6EECF244321}">
                <p14:modId xmlns:p14="http://schemas.microsoft.com/office/powerpoint/2010/main" val="363304413"/>
              </p:ext>
            </p:extLst>
          </p:nvPr>
        </p:nvGraphicFramePr>
        <p:xfrm>
          <a:off x="332509" y="1754326"/>
          <a:ext cx="8007926" cy="5103672"/>
        </p:xfrm>
        <a:graphic>
          <a:graphicData uri="http://schemas.openxmlformats.org/drawingml/2006/table">
            <a:tbl>
              <a:tblPr firstRow="1" bandRow="1">
                <a:tableStyleId>{5C22544A-7EE6-4342-B048-85BDC9FD1C3A}</a:tableStyleId>
              </a:tblPr>
              <a:tblGrid>
                <a:gridCol w="861458">
                  <a:extLst>
                    <a:ext uri="{9D8B030D-6E8A-4147-A177-3AD203B41FA5}">
                      <a16:colId xmlns:a16="http://schemas.microsoft.com/office/drawing/2014/main" val="2772666127"/>
                    </a:ext>
                  </a:extLst>
                </a:gridCol>
                <a:gridCol w="3073233">
                  <a:extLst>
                    <a:ext uri="{9D8B030D-6E8A-4147-A177-3AD203B41FA5}">
                      <a16:colId xmlns:a16="http://schemas.microsoft.com/office/drawing/2014/main" val="18660622"/>
                    </a:ext>
                  </a:extLst>
                </a:gridCol>
                <a:gridCol w="4073235">
                  <a:extLst>
                    <a:ext uri="{9D8B030D-6E8A-4147-A177-3AD203B41FA5}">
                      <a16:colId xmlns:a16="http://schemas.microsoft.com/office/drawing/2014/main" val="4044721166"/>
                    </a:ext>
                  </a:extLst>
                </a:gridCol>
              </a:tblGrid>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 – 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303K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001634"/>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 – 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309K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4469278"/>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309K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788444"/>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303K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8136871"/>
                  </a:ext>
                </a:extLst>
              </a:tr>
            </a:tbl>
          </a:graphicData>
        </a:graphic>
      </p:graphicFrame>
    </p:spTree>
    <p:extLst>
      <p:ext uri="{BB962C8B-B14F-4D97-AF65-F5344CB8AC3E}">
        <p14:creationId xmlns:p14="http://schemas.microsoft.com/office/powerpoint/2010/main" val="11088879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CE1C46-7CB3-DCA0-5883-BD4A0EBBFDE7}"/>
              </a:ext>
            </a:extLst>
          </p:cNvPr>
          <p:cNvSpPr txBox="1"/>
          <p:nvPr/>
        </p:nvSpPr>
        <p:spPr>
          <a:xfrm>
            <a:off x="0" y="0"/>
            <a:ext cx="12192000" cy="1569660"/>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36  A student measured the melting point of a sample of gallium to be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309 K. Based on Table S, which numerical setup can be used to</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calculate the student’s percent error?</a:t>
            </a:r>
          </a:p>
        </p:txBody>
      </p:sp>
      <p:graphicFrame>
        <p:nvGraphicFramePr>
          <p:cNvPr id="8" name="Table 8">
            <a:extLst>
              <a:ext uri="{FF2B5EF4-FFF2-40B4-BE49-F238E27FC236}">
                <a16:creationId xmlns:a16="http://schemas.microsoft.com/office/drawing/2014/main" id="{B3F885E0-3006-235D-8F1B-F23117D72DFD}"/>
              </a:ext>
            </a:extLst>
          </p:cNvPr>
          <p:cNvGraphicFramePr>
            <a:graphicFrameLocks noGrp="1"/>
          </p:cNvGraphicFramePr>
          <p:nvPr/>
        </p:nvGraphicFramePr>
        <p:xfrm>
          <a:off x="332509" y="1754326"/>
          <a:ext cx="8007926" cy="5103672"/>
        </p:xfrm>
        <a:graphic>
          <a:graphicData uri="http://schemas.openxmlformats.org/drawingml/2006/table">
            <a:tbl>
              <a:tblPr firstRow="1" bandRow="1">
                <a:tableStyleId>{5C22544A-7EE6-4342-B048-85BDC9FD1C3A}</a:tableStyleId>
              </a:tblPr>
              <a:tblGrid>
                <a:gridCol w="861458">
                  <a:extLst>
                    <a:ext uri="{9D8B030D-6E8A-4147-A177-3AD203B41FA5}">
                      <a16:colId xmlns:a16="http://schemas.microsoft.com/office/drawing/2014/main" val="2772666127"/>
                    </a:ext>
                  </a:extLst>
                </a:gridCol>
                <a:gridCol w="3073233">
                  <a:extLst>
                    <a:ext uri="{9D8B030D-6E8A-4147-A177-3AD203B41FA5}">
                      <a16:colId xmlns:a16="http://schemas.microsoft.com/office/drawing/2014/main" val="18660622"/>
                    </a:ext>
                  </a:extLst>
                </a:gridCol>
                <a:gridCol w="4073235">
                  <a:extLst>
                    <a:ext uri="{9D8B030D-6E8A-4147-A177-3AD203B41FA5}">
                      <a16:colId xmlns:a16="http://schemas.microsoft.com/office/drawing/2014/main" val="4044721166"/>
                    </a:ext>
                  </a:extLst>
                </a:gridCol>
              </a:tblGrid>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 – 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303K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001634"/>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 – 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309K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4469278"/>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303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309K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788444"/>
                  </a:ext>
                </a:extLst>
              </a:tr>
              <a:tr h="1275918">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t>309 K</a:t>
                      </a:r>
                      <a:br>
                        <a:rPr lang="en-US" sz="3200" b="0" u="sng"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303K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X 100%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8136871"/>
                  </a:ext>
                </a:extLst>
              </a:tr>
            </a:tbl>
          </a:graphicData>
        </a:graphic>
      </p:graphicFrame>
      <p:sp>
        <p:nvSpPr>
          <p:cNvPr id="2" name="TextBox 1">
            <a:extLst>
              <a:ext uri="{FF2B5EF4-FFF2-40B4-BE49-F238E27FC236}">
                <a16:creationId xmlns:a16="http://schemas.microsoft.com/office/drawing/2014/main" id="{EF697CC2-B341-1FB5-7B65-D0E8F24D42DC}"/>
              </a:ext>
            </a:extLst>
          </p:cNvPr>
          <p:cNvSpPr txBox="1"/>
          <p:nvPr/>
        </p:nvSpPr>
        <p:spPr>
          <a:xfrm>
            <a:off x="6968836" y="1754326"/>
            <a:ext cx="5223164" cy="4524315"/>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Hard question, really and sorry.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Error =    </a:t>
            </a:r>
            <a:r>
              <a:rPr lang="en-US" sz="2400" u="sng" dirty="0">
                <a:solidFill>
                  <a:srgbClr val="FF0000"/>
                </a:solidFill>
                <a:latin typeface="Times New Roman" panose="02020603050405020304" pitchFamily="18" charset="0"/>
                <a:cs typeface="Times New Roman" panose="02020603050405020304" pitchFamily="18" charset="0"/>
              </a:rPr>
              <a:t>MV – AV</a:t>
            </a:r>
            <a:r>
              <a:rPr lang="en-US" sz="2400" dirty="0">
                <a:solidFill>
                  <a:srgbClr val="FF0000"/>
                </a:solidFill>
                <a:latin typeface="Times New Roman" panose="02020603050405020304" pitchFamily="18" charset="0"/>
                <a:cs typeface="Times New Roman" panose="02020603050405020304" pitchFamily="18" charset="0"/>
              </a:rPr>
              <a:t>   X  100% =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AV </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 Error =    </a:t>
            </a:r>
            <a:r>
              <a:rPr lang="en-US" sz="2400" u="sng" dirty="0">
                <a:solidFill>
                  <a:srgbClr val="0000FF"/>
                </a:solidFill>
                <a:latin typeface="Times New Roman" panose="02020603050405020304" pitchFamily="18" charset="0"/>
                <a:cs typeface="Times New Roman" panose="02020603050405020304" pitchFamily="18" charset="0"/>
              </a:rPr>
              <a:t>309 K – 303 K</a:t>
            </a:r>
            <a:r>
              <a:rPr lang="en-US" sz="2400" dirty="0">
                <a:solidFill>
                  <a:srgbClr val="0000FF"/>
                </a:solidFill>
                <a:latin typeface="Times New Roman" panose="02020603050405020304" pitchFamily="18" charset="0"/>
                <a:cs typeface="Times New Roman" panose="02020603050405020304" pitchFamily="18" charset="0"/>
              </a:rPr>
              <a:t>   X  100% = </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                           303 K </a:t>
            </a:r>
          </a:p>
          <a:p>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Find this in the choices, use your finger.  (there are no boxes in this question,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but you get it.  </a:t>
            </a:r>
          </a:p>
        </p:txBody>
      </p:sp>
      <p:sp>
        <p:nvSpPr>
          <p:cNvPr id="4" name="Oval 3">
            <a:extLst>
              <a:ext uri="{FF2B5EF4-FFF2-40B4-BE49-F238E27FC236}">
                <a16:creationId xmlns:a16="http://schemas.microsoft.com/office/drawing/2014/main" id="{677B2A87-5E0D-845D-2CAF-E571B9EC2E06}"/>
              </a:ext>
            </a:extLst>
          </p:cNvPr>
          <p:cNvSpPr/>
          <p:nvPr/>
        </p:nvSpPr>
        <p:spPr>
          <a:xfrm>
            <a:off x="443345" y="1569660"/>
            <a:ext cx="6082146" cy="1570121"/>
          </a:xfrm>
          <a:prstGeom prst="ellipse">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spTree>
    <p:extLst>
      <p:ext uri="{BB962C8B-B14F-4D97-AF65-F5344CB8AC3E}">
        <p14:creationId xmlns:p14="http://schemas.microsoft.com/office/powerpoint/2010/main" val="17502565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E2E78-C851-B6DB-C703-AF634666B58D}"/>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37  Which chemical bond is most polar?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 O–H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S–H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Se–H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a:t>
            </a:r>
            <a:r>
              <a:rPr lang="en-US" sz="3600" dirty="0" err="1">
                <a:latin typeface="Times New Roman" panose="02020603050405020304" pitchFamily="18" charset="0"/>
                <a:cs typeface="Times New Roman" panose="02020603050405020304" pitchFamily="18" charset="0"/>
              </a:rPr>
              <a:t>Te</a:t>
            </a:r>
            <a:r>
              <a:rPr lang="en-US" sz="3600" dirty="0">
                <a:latin typeface="Times New Roman" panose="02020603050405020304" pitchFamily="18" charset="0"/>
                <a:cs typeface="Times New Roman" panose="02020603050405020304" pitchFamily="18" charset="0"/>
              </a:rPr>
              <a:t>–H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Te</a:t>
            </a:r>
          </a:p>
        </p:txBody>
      </p:sp>
    </p:spTree>
    <p:extLst>
      <p:ext uri="{BB962C8B-B14F-4D97-AF65-F5344CB8AC3E}">
        <p14:creationId xmlns:p14="http://schemas.microsoft.com/office/powerpoint/2010/main" val="25186239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E2E78-C851-B6DB-C703-AF634666B58D}"/>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37  Which chemical bond is most polar?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a O–H bond in H</a:t>
            </a:r>
            <a:r>
              <a:rPr lang="en-US" sz="3600" baseline="-25000" dirty="0">
                <a:solidFill>
                  <a:srgbClr val="0000FF"/>
                </a:solidFill>
                <a:latin typeface="Times New Roman" panose="02020603050405020304" pitchFamily="18" charset="0"/>
                <a:cs typeface="Times New Roman" panose="02020603050405020304" pitchFamily="18" charset="0"/>
              </a:rPr>
              <a:t>2</a:t>
            </a:r>
            <a:r>
              <a:rPr lang="en-US" sz="3600" dirty="0">
                <a:solidFill>
                  <a:srgbClr val="0000FF"/>
                </a:solidFill>
                <a:latin typeface="Times New Roman" panose="02020603050405020304" pitchFamily="18" charset="0"/>
                <a:cs typeface="Times New Roman" panose="02020603050405020304" pitchFamily="18" charset="0"/>
              </a:rPr>
              <a:t>O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S–H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Se–H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a:t>
            </a:r>
            <a:r>
              <a:rPr lang="en-US" sz="3600" dirty="0" err="1">
                <a:latin typeface="Times New Roman" panose="02020603050405020304" pitchFamily="18" charset="0"/>
                <a:cs typeface="Times New Roman" panose="02020603050405020304" pitchFamily="18" charset="0"/>
              </a:rPr>
              <a:t>Te</a:t>
            </a:r>
            <a:r>
              <a:rPr lang="en-US" sz="3600" dirty="0">
                <a:latin typeface="Times New Roman" panose="02020603050405020304" pitchFamily="18" charset="0"/>
                <a:cs typeface="Times New Roman" panose="02020603050405020304" pitchFamily="18" charset="0"/>
              </a:rPr>
              <a:t>–H bond in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Te</a:t>
            </a:r>
          </a:p>
        </p:txBody>
      </p:sp>
      <p:sp>
        <p:nvSpPr>
          <p:cNvPr id="2" name="TextBox 1">
            <a:extLst>
              <a:ext uri="{FF2B5EF4-FFF2-40B4-BE49-F238E27FC236}">
                <a16:creationId xmlns:a16="http://schemas.microsoft.com/office/drawing/2014/main" id="{CE898293-71C4-4353-528E-D4DD666E5547}"/>
              </a:ext>
            </a:extLst>
          </p:cNvPr>
          <p:cNvSpPr txBox="1"/>
          <p:nvPr/>
        </p:nvSpPr>
        <p:spPr>
          <a:xfrm>
            <a:off x="0" y="5272645"/>
            <a:ext cx="12191999" cy="1384995"/>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bond polarity is measured by difference in electronegativity.  The greater the difference, the more polar the bond.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No difference means </a:t>
            </a:r>
            <a:r>
              <a:rPr lang="en-US" sz="2800" dirty="0" err="1">
                <a:solidFill>
                  <a:srgbClr val="FF0000"/>
                </a:solidFill>
                <a:latin typeface="Times New Roman" panose="02020603050405020304" pitchFamily="18" charset="0"/>
                <a:cs typeface="Times New Roman" panose="02020603050405020304" pitchFamily="18" charset="0"/>
              </a:rPr>
              <a:t>NONpolar</a:t>
            </a:r>
            <a:r>
              <a:rPr lang="en-US" sz="2800" dirty="0">
                <a:solidFill>
                  <a:srgbClr val="FF0000"/>
                </a:solidFill>
                <a:latin typeface="Times New Roman" panose="02020603050405020304" pitchFamily="18" charset="0"/>
                <a:cs typeface="Times New Roman" panose="02020603050405020304" pitchFamily="18" charset="0"/>
              </a:rPr>
              <a:t> bond.  Make a chart, do the math.  </a:t>
            </a:r>
          </a:p>
        </p:txBody>
      </p:sp>
      <p:graphicFrame>
        <p:nvGraphicFramePr>
          <p:cNvPr id="4" name="Table 4">
            <a:extLst>
              <a:ext uri="{FF2B5EF4-FFF2-40B4-BE49-F238E27FC236}">
                <a16:creationId xmlns:a16="http://schemas.microsoft.com/office/drawing/2014/main" id="{53B1AC1C-E716-E51D-84CC-97D5C9FB2F1C}"/>
              </a:ext>
            </a:extLst>
          </p:cNvPr>
          <p:cNvGraphicFramePr>
            <a:graphicFrameLocks noGrp="1"/>
          </p:cNvGraphicFramePr>
          <p:nvPr>
            <p:extLst>
              <p:ext uri="{D42A27DB-BD31-4B8C-83A1-F6EECF244321}">
                <p14:modId xmlns:p14="http://schemas.microsoft.com/office/powerpoint/2010/main" val="1117541868"/>
              </p:ext>
            </p:extLst>
          </p:nvPr>
        </p:nvGraphicFramePr>
        <p:xfrm>
          <a:off x="5333999" y="739986"/>
          <a:ext cx="6262256" cy="3845870"/>
        </p:xfrm>
        <a:graphic>
          <a:graphicData uri="http://schemas.openxmlformats.org/drawingml/2006/table">
            <a:tbl>
              <a:tblPr firstRow="1" bandRow="1">
                <a:tableStyleId>{5C22544A-7EE6-4342-B048-85BDC9FD1C3A}</a:tableStyleId>
              </a:tblPr>
              <a:tblGrid>
                <a:gridCol w="806409">
                  <a:extLst>
                    <a:ext uri="{9D8B030D-6E8A-4147-A177-3AD203B41FA5}">
                      <a16:colId xmlns:a16="http://schemas.microsoft.com/office/drawing/2014/main" val="2028297674"/>
                    </a:ext>
                  </a:extLst>
                </a:gridCol>
                <a:gridCol w="2324719">
                  <a:extLst>
                    <a:ext uri="{9D8B030D-6E8A-4147-A177-3AD203B41FA5}">
                      <a16:colId xmlns:a16="http://schemas.microsoft.com/office/drawing/2014/main" val="4251297662"/>
                    </a:ext>
                  </a:extLst>
                </a:gridCol>
                <a:gridCol w="1565564">
                  <a:extLst>
                    <a:ext uri="{9D8B030D-6E8A-4147-A177-3AD203B41FA5}">
                      <a16:colId xmlns:a16="http://schemas.microsoft.com/office/drawing/2014/main" val="1315871526"/>
                    </a:ext>
                  </a:extLst>
                </a:gridCol>
                <a:gridCol w="1565564">
                  <a:extLst>
                    <a:ext uri="{9D8B030D-6E8A-4147-A177-3AD203B41FA5}">
                      <a16:colId xmlns:a16="http://schemas.microsoft.com/office/drawing/2014/main" val="1478116815"/>
                    </a:ext>
                  </a:extLst>
                </a:gridCol>
              </a:tblGrid>
              <a:tr h="769174">
                <a:tc>
                  <a:txBody>
                    <a:bodyPr/>
                    <a:lstStyle/>
                    <a:p>
                      <a:pPr algn="ct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EN of </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r>
                        <a:rPr lang="en-US" sz="2000" b="0" baseline="30000" dirty="0">
                          <a:solidFill>
                            <a:schemeClr val="tx1">
                              <a:lumMod val="95000"/>
                              <a:lumOff val="5000"/>
                            </a:schemeClr>
                          </a:solidFill>
                          <a:latin typeface="Times New Roman" panose="02020603050405020304" pitchFamily="18" charset="0"/>
                          <a:cs typeface="Times New Roman" panose="02020603050405020304" pitchFamily="18" charset="0"/>
                        </a:rPr>
                        <a:t>st</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atom</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EN of </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0" baseline="30000" dirty="0">
                          <a:solidFill>
                            <a:schemeClr val="tx1">
                              <a:lumMod val="95000"/>
                              <a:lumOff val="5000"/>
                            </a:schemeClr>
                          </a:solidFill>
                          <a:latin typeface="Times New Roman" panose="02020603050405020304" pitchFamily="18" charset="0"/>
                          <a:cs typeface="Times New Roman" panose="02020603050405020304" pitchFamily="18" charset="0"/>
                        </a:rPr>
                        <a:t>nd</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atom</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EN </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Difference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4065551"/>
                  </a:ext>
                </a:extLst>
              </a:tr>
              <a:tr h="769174">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O   3.4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  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rgbClr val="0000FF"/>
                          </a:solidFill>
                          <a:latin typeface="Times New Roman" panose="02020603050405020304" pitchFamily="18" charset="0"/>
                          <a:cs typeface="Times New Roman" panose="02020603050405020304" pitchFamily="18" charset="0"/>
                        </a:rPr>
                        <a:t>1.2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1924425"/>
                  </a:ext>
                </a:extLst>
              </a:tr>
              <a:tr h="769174">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S   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  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0.4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0900700"/>
                  </a:ext>
                </a:extLst>
              </a:tr>
              <a:tr h="769174">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Se  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  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0.4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9727409"/>
                  </a:ext>
                </a:extLst>
              </a:tr>
              <a:tr h="769174">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err="1">
                          <a:solidFill>
                            <a:schemeClr val="tx1">
                              <a:lumMod val="95000"/>
                              <a:lumOff val="5000"/>
                            </a:schemeClr>
                          </a:solidFill>
                          <a:latin typeface="Times New Roman" panose="02020603050405020304" pitchFamily="18" charset="0"/>
                          <a:cs typeface="Times New Roman" panose="02020603050405020304" pitchFamily="18" charset="0"/>
                        </a:rPr>
                        <a:t>Te</a:t>
                      </a: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  2.1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H  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0.1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954143"/>
                  </a:ext>
                </a:extLst>
              </a:tr>
            </a:tbl>
          </a:graphicData>
        </a:graphic>
      </p:graphicFrame>
    </p:spTree>
    <p:extLst>
      <p:ext uri="{BB962C8B-B14F-4D97-AF65-F5344CB8AC3E}">
        <p14:creationId xmlns:p14="http://schemas.microsoft.com/office/powerpoint/2010/main" val="33889838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E4E35-7FDF-A468-30FB-32CF87A43B9D}"/>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38  What is the amount of heat required to melt 43 grams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solid magnesium oxide at its melting point?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heat of fusion is 1.9 x 10</a:t>
            </a:r>
            <a:r>
              <a:rPr lang="en-US" sz="3600" baseline="30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J/g.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2.3 x 10</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4.4 x 10</a:t>
            </a:r>
            <a:r>
              <a:rPr lang="en-US" sz="3600" baseline="30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8.2 x 10</a:t>
            </a:r>
            <a:r>
              <a:rPr lang="en-US" sz="3600" baseline="30000" dirty="0">
                <a:latin typeface="Times New Roman" panose="02020603050405020304" pitchFamily="18" charset="0"/>
                <a:cs typeface="Times New Roman" panose="02020603050405020304" pitchFamily="18" charset="0"/>
              </a:rPr>
              <a:t>4</a:t>
            </a:r>
            <a:r>
              <a:rPr lang="en-US" sz="3600" dirty="0">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3.4 x 10</a:t>
            </a:r>
            <a:r>
              <a:rPr lang="en-US" sz="3600" baseline="30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 J</a:t>
            </a:r>
          </a:p>
        </p:txBody>
      </p:sp>
    </p:spTree>
    <p:extLst>
      <p:ext uri="{BB962C8B-B14F-4D97-AF65-F5344CB8AC3E}">
        <p14:creationId xmlns:p14="http://schemas.microsoft.com/office/powerpoint/2010/main" val="28620197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E4E35-7FDF-A468-30FB-32CF87A43B9D}"/>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38  What is the amount of heat required to melt 43 grams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solid magnesium oxide at its melting point?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heat of fusion is 1.9 x 10</a:t>
            </a:r>
            <a:r>
              <a:rPr lang="en-US" sz="3600" baseline="30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J/g.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2.3 x 10</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(2)   4.4 x 10</a:t>
            </a:r>
            <a:r>
              <a:rPr lang="en-US" sz="3600" baseline="30000" dirty="0">
                <a:solidFill>
                  <a:schemeClr val="tx1">
                    <a:lumMod val="95000"/>
                    <a:lumOff val="5000"/>
                  </a:schemeClr>
                </a:solidFill>
                <a:latin typeface="Times New Roman" panose="02020603050405020304" pitchFamily="18" charset="0"/>
                <a:cs typeface="Times New Roman" panose="02020603050405020304" pitchFamily="18" charset="0"/>
              </a:rPr>
              <a:t>1</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8.2 x 10</a:t>
            </a:r>
            <a:r>
              <a:rPr lang="en-US" sz="3600" baseline="30000" dirty="0">
                <a:solidFill>
                  <a:srgbClr val="0000FF"/>
                </a:solidFill>
                <a:latin typeface="Times New Roman" panose="02020603050405020304" pitchFamily="18" charset="0"/>
                <a:cs typeface="Times New Roman" panose="02020603050405020304" pitchFamily="18" charset="0"/>
              </a:rPr>
              <a:t>4</a:t>
            </a:r>
            <a:r>
              <a:rPr lang="en-US" sz="3600" dirty="0">
                <a:solidFill>
                  <a:srgbClr val="0000FF"/>
                </a:solidFill>
                <a:latin typeface="Times New Roman" panose="02020603050405020304" pitchFamily="18" charset="0"/>
                <a:cs typeface="Times New Roman" panose="02020603050405020304" pitchFamily="18" charset="0"/>
              </a:rPr>
              <a:t> 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3.4 x 10</a:t>
            </a:r>
            <a:r>
              <a:rPr lang="en-US" sz="3600" baseline="30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 J</a:t>
            </a:r>
          </a:p>
        </p:txBody>
      </p:sp>
      <p:sp>
        <p:nvSpPr>
          <p:cNvPr id="2" name="TextBox 1">
            <a:extLst>
              <a:ext uri="{FF2B5EF4-FFF2-40B4-BE49-F238E27FC236}">
                <a16:creationId xmlns:a16="http://schemas.microsoft.com/office/drawing/2014/main" id="{7E0AED58-9605-BA40-F48D-67D6DF4FE32F}"/>
              </a:ext>
            </a:extLst>
          </p:cNvPr>
          <p:cNvSpPr txBox="1"/>
          <p:nvPr/>
        </p:nvSpPr>
        <p:spPr>
          <a:xfrm>
            <a:off x="0" y="4524315"/>
            <a:ext cx="12191999" cy="1384995"/>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melting uses the q = </a:t>
            </a:r>
            <a:r>
              <a:rPr lang="en-US" sz="2800" dirty="0" err="1">
                <a:solidFill>
                  <a:srgbClr val="FF0000"/>
                </a:solidFill>
                <a:latin typeface="Times New Roman" panose="02020603050405020304" pitchFamily="18" charset="0"/>
                <a:cs typeface="Times New Roman" panose="02020603050405020304" pitchFamily="18" charset="0"/>
              </a:rPr>
              <a:t>mH</a:t>
            </a:r>
            <a:r>
              <a:rPr lang="en-US" sz="2800" baseline="-25000" dirty="0" err="1">
                <a:solidFill>
                  <a:srgbClr val="FF0000"/>
                </a:solidFill>
                <a:latin typeface="Times New Roman" panose="02020603050405020304" pitchFamily="18" charset="0"/>
                <a:cs typeface="Times New Roman" panose="02020603050405020304" pitchFamily="18" charset="0"/>
              </a:rPr>
              <a:t>F</a:t>
            </a:r>
            <a:r>
              <a:rPr lang="en-US" sz="2800" dirty="0">
                <a:solidFill>
                  <a:srgbClr val="FF0000"/>
                </a:solidFill>
                <a:latin typeface="Times New Roman" panose="02020603050405020304" pitchFamily="18" charset="0"/>
                <a:cs typeface="Times New Roman" panose="02020603050405020304" pitchFamily="18" charset="0"/>
              </a:rPr>
              <a:t> formula.  (get rid of the exponents)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q= (43 g)(19000 J/g)  →→  q =  817,000 J     →→   8.2 x 10</a:t>
            </a:r>
            <a:r>
              <a:rPr lang="en-US" sz="2800" baseline="30000" dirty="0">
                <a:solidFill>
                  <a:srgbClr val="FF0000"/>
                </a:solidFill>
                <a:latin typeface="Times New Roman" panose="02020603050405020304" pitchFamily="18" charset="0"/>
                <a:cs typeface="Times New Roman" panose="02020603050405020304" pitchFamily="18" charset="0"/>
              </a:rPr>
              <a:t>4</a:t>
            </a:r>
            <a:r>
              <a:rPr lang="en-US" sz="2800" dirty="0">
                <a:solidFill>
                  <a:srgbClr val="FF0000"/>
                </a:solidFill>
                <a:latin typeface="Times New Roman" panose="02020603050405020304" pitchFamily="18" charset="0"/>
                <a:cs typeface="Times New Roman" panose="02020603050405020304" pitchFamily="18" charset="0"/>
              </a:rPr>
              <a:t> J  </a:t>
            </a:r>
            <a:r>
              <a:rPr lang="en-US" b="1" dirty="0">
                <a:solidFill>
                  <a:srgbClr val="FF0000"/>
                </a:solidFill>
                <a:latin typeface="Times New Roman" panose="02020603050405020304" pitchFamily="18" charset="0"/>
                <a:cs typeface="Times New Roman" panose="02020603050405020304" pitchFamily="18" charset="0"/>
              </a:rPr>
              <a:t>(2 SF)</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3837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327042-46C5-1A6C-D814-90C3F68ACE27}"/>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39  Given the diagram of a laboratory apparatus: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apparatus is used for which process?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filtration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distillation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chromatography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electrolysis</a:t>
            </a:r>
          </a:p>
        </p:txBody>
      </p:sp>
      <p:pic>
        <p:nvPicPr>
          <p:cNvPr id="5" name="Picture 4" descr="Diagram, schematic&#10;&#10;Description automatically generated">
            <a:extLst>
              <a:ext uri="{FF2B5EF4-FFF2-40B4-BE49-F238E27FC236}">
                <a16:creationId xmlns:a16="http://schemas.microsoft.com/office/drawing/2014/main" id="{7B0F0505-FB60-B16B-E2D3-98856B7DB7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7981" y="1275125"/>
            <a:ext cx="6486769" cy="5582875"/>
          </a:xfrm>
          <a:prstGeom prst="rect">
            <a:avLst/>
          </a:prstGeom>
        </p:spPr>
      </p:pic>
    </p:spTree>
    <p:extLst>
      <p:ext uri="{BB962C8B-B14F-4D97-AF65-F5344CB8AC3E}">
        <p14:creationId xmlns:p14="http://schemas.microsoft.com/office/powerpoint/2010/main" val="39334317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327042-46C5-1A6C-D814-90C3F68ACE27}"/>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39  Given the diagram of a laboratory apparatus: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apparatus is used for which process?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filtration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(2) distillation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chromatography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electrolysis</a:t>
            </a:r>
          </a:p>
        </p:txBody>
      </p:sp>
      <p:pic>
        <p:nvPicPr>
          <p:cNvPr id="5" name="Picture 4" descr="Diagram, schematic&#10;&#10;Description automatically generated">
            <a:extLst>
              <a:ext uri="{FF2B5EF4-FFF2-40B4-BE49-F238E27FC236}">
                <a16:creationId xmlns:a16="http://schemas.microsoft.com/office/drawing/2014/main" id="{7B0F0505-FB60-B16B-E2D3-98856B7DB7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7981" y="1275125"/>
            <a:ext cx="6486769" cy="5582875"/>
          </a:xfrm>
          <a:prstGeom prst="rect">
            <a:avLst/>
          </a:prstGeom>
        </p:spPr>
      </p:pic>
      <p:sp>
        <p:nvSpPr>
          <p:cNvPr id="2" name="TextBox 1">
            <a:extLst>
              <a:ext uri="{FF2B5EF4-FFF2-40B4-BE49-F238E27FC236}">
                <a16:creationId xmlns:a16="http://schemas.microsoft.com/office/drawing/2014/main" id="{4F746391-AEF8-D41B-B13B-08D43E670675}"/>
              </a:ext>
            </a:extLst>
          </p:cNvPr>
          <p:cNvSpPr txBox="1"/>
          <p:nvPr/>
        </p:nvSpPr>
        <p:spPr>
          <a:xfrm>
            <a:off x="0" y="4066562"/>
            <a:ext cx="12191999" cy="2739211"/>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this is a</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distillation apparatus, separating a</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mixture by taking advantage of a</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difference in boiling points.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No filter paper here, chromatography separates by difference in solubility,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and electrolysis uses electricity </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37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  The elements on the Periodic Table of the Elements are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arranged in order of increasing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atomic mass </a:t>
            </a:r>
          </a:p>
          <a:p>
            <a:pPr marL="742950" indent="-742950">
              <a:buAutoNum type="arabicParenBoth"/>
            </a:pPr>
            <a:r>
              <a:rPr lang="en-US" sz="3600" dirty="0">
                <a:latin typeface="Times New Roman" panose="02020603050405020304" pitchFamily="18" charset="0"/>
                <a:cs typeface="Times New Roman" panose="02020603050405020304" pitchFamily="18" charset="0"/>
              </a:rPr>
              <a:t>atomic number </a:t>
            </a:r>
          </a:p>
          <a:p>
            <a:pPr marL="742950" indent="-742950">
              <a:buAutoNum type="arabicParenBoth"/>
            </a:pPr>
            <a:r>
              <a:rPr lang="en-US" sz="3600" dirty="0">
                <a:latin typeface="Times New Roman" panose="02020603050405020304" pitchFamily="18" charset="0"/>
                <a:cs typeface="Times New Roman" panose="02020603050405020304" pitchFamily="18" charset="0"/>
              </a:rPr>
              <a:t>mass number </a:t>
            </a:r>
          </a:p>
          <a:p>
            <a:pPr marL="742950" indent="-742950">
              <a:buAutoNum type="arabicParenBoth"/>
            </a:pPr>
            <a:r>
              <a:rPr lang="en-US" sz="3600" dirty="0">
                <a:latin typeface="Times New Roman" panose="02020603050405020304" pitchFamily="18" charset="0"/>
                <a:cs typeface="Times New Roman" panose="02020603050405020304" pitchFamily="18" charset="0"/>
              </a:rPr>
              <a:t>oxidation state</a:t>
            </a:r>
          </a:p>
        </p:txBody>
      </p:sp>
    </p:spTree>
    <p:extLst>
      <p:ext uri="{BB962C8B-B14F-4D97-AF65-F5344CB8AC3E}">
        <p14:creationId xmlns:p14="http://schemas.microsoft.com/office/powerpoint/2010/main" val="11385504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A7F320-AED1-0BFF-95BE-7D60A7F0BBA8}"/>
              </a:ext>
            </a:extLst>
          </p:cNvPr>
          <p:cNvSpPr txBox="1"/>
          <p:nvPr/>
        </p:nvSpPr>
        <p:spPr>
          <a:xfrm>
            <a:off x="0" y="0"/>
            <a:ext cx="12192000" cy="507831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40  Solid aluminum has a specific heat capacity of 0.90 J/</a:t>
            </a:r>
            <a:r>
              <a:rPr lang="en-US" sz="3600" dirty="0" err="1">
                <a:latin typeface="Times New Roman" panose="02020603050405020304" pitchFamily="18" charset="0"/>
                <a:cs typeface="Times New Roman" panose="02020603050405020304" pitchFamily="18" charset="0"/>
              </a:rPr>
              <a:t>g⸳K</a:t>
            </a: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How many joules of heat are absorbed to raise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temperature of 24.0 grams of aluminum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from 300. K to 350. K?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22 J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45 J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1100 J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1200 J</a:t>
            </a:r>
          </a:p>
        </p:txBody>
      </p:sp>
    </p:spTree>
    <p:extLst>
      <p:ext uri="{BB962C8B-B14F-4D97-AF65-F5344CB8AC3E}">
        <p14:creationId xmlns:p14="http://schemas.microsoft.com/office/powerpoint/2010/main" val="38083114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A7F320-AED1-0BFF-95BE-7D60A7F0BBA8}"/>
              </a:ext>
            </a:extLst>
          </p:cNvPr>
          <p:cNvSpPr txBox="1"/>
          <p:nvPr/>
        </p:nvSpPr>
        <p:spPr>
          <a:xfrm>
            <a:off x="0" y="0"/>
            <a:ext cx="12192000" cy="507831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40  Solid aluminum has a specific heat capacity of 0.90 J/</a:t>
            </a:r>
            <a:r>
              <a:rPr lang="en-US" sz="3600" dirty="0" err="1">
                <a:latin typeface="Times New Roman" panose="02020603050405020304" pitchFamily="18" charset="0"/>
                <a:cs typeface="Times New Roman" panose="02020603050405020304" pitchFamily="18" charset="0"/>
              </a:rPr>
              <a:t>g⸳K</a:t>
            </a:r>
            <a:r>
              <a:rPr lang="en-US" sz="3600" dirty="0">
                <a:latin typeface="Times New Roman" panose="02020603050405020304" pitchFamily="18" charset="0"/>
                <a:cs typeface="Times New Roman" panose="02020603050405020304" pitchFamily="18" charset="0"/>
              </a:rPr>
              <a: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How many joules of heat are absorbed to raise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temperature of 24.0 grams of aluminum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from 300. K to 350. K?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22 J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45 J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1100 J           </a:t>
            </a:r>
            <a:br>
              <a:rPr lang="en-US" sz="3600" dirty="0">
                <a:solidFill>
                  <a:srgbClr val="0000FF"/>
                </a:solidFill>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1200 J</a:t>
            </a:r>
          </a:p>
        </p:txBody>
      </p:sp>
      <p:sp>
        <p:nvSpPr>
          <p:cNvPr id="2" name="TextBox 1">
            <a:extLst>
              <a:ext uri="{FF2B5EF4-FFF2-40B4-BE49-F238E27FC236}">
                <a16:creationId xmlns:a16="http://schemas.microsoft.com/office/drawing/2014/main" id="{4A3334BA-C8AA-91B0-0ECA-97784492B2DE}"/>
              </a:ext>
            </a:extLst>
          </p:cNvPr>
          <p:cNvSpPr txBox="1"/>
          <p:nvPr/>
        </p:nvSpPr>
        <p:spPr>
          <a:xfrm>
            <a:off x="0" y="5225204"/>
            <a:ext cx="12191999" cy="1508105"/>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change in temp formula is  q = </a:t>
            </a:r>
            <a:r>
              <a:rPr lang="en-US" sz="2800" dirty="0" err="1">
                <a:solidFill>
                  <a:srgbClr val="FF0000"/>
                </a:solidFill>
                <a:latin typeface="Times New Roman" panose="02020603050405020304" pitchFamily="18" charset="0"/>
                <a:cs typeface="Times New Roman" panose="02020603050405020304" pitchFamily="18" charset="0"/>
              </a:rPr>
              <a:t>mC∆T</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b="1" dirty="0">
              <a:solidFill>
                <a:srgbClr val="FF0000"/>
              </a:solidFill>
              <a:latin typeface="Times New Roman" panose="02020603050405020304" pitchFamily="18" charset="0"/>
              <a:cs typeface="Times New Roman" panose="02020603050405020304" pitchFamily="18" charset="0"/>
            </a:endParaRPr>
          </a:p>
          <a:p>
            <a:r>
              <a:rPr lang="en-US" sz="2800" b="1" dirty="0">
                <a:solidFill>
                  <a:srgbClr val="FF000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q =  (24.0 g)(0.90 J/</a:t>
            </a:r>
            <a:r>
              <a:rPr lang="en-US" sz="3600" dirty="0" err="1">
                <a:solidFill>
                  <a:srgbClr val="FF0000"/>
                </a:solidFill>
                <a:latin typeface="Times New Roman" panose="02020603050405020304" pitchFamily="18" charset="0"/>
                <a:cs typeface="Times New Roman" panose="02020603050405020304" pitchFamily="18" charset="0"/>
              </a:rPr>
              <a:t>g⸳K</a:t>
            </a:r>
            <a:r>
              <a:rPr lang="en-US" sz="3600" dirty="0">
                <a:solidFill>
                  <a:srgbClr val="FF0000"/>
                </a:solidFill>
                <a:latin typeface="Times New Roman" panose="02020603050405020304" pitchFamily="18" charset="0"/>
                <a:cs typeface="Times New Roman" panose="02020603050405020304" pitchFamily="18" charset="0"/>
              </a:rPr>
              <a:t>)(50.0K)  =  1080 J  →  1100 J </a:t>
            </a:r>
            <a:r>
              <a:rPr lang="en-US" sz="2800" dirty="0">
                <a:solidFill>
                  <a:srgbClr val="FF0000"/>
                </a:solidFill>
                <a:latin typeface="Times New Roman" panose="02020603050405020304" pitchFamily="18" charset="0"/>
                <a:cs typeface="Times New Roman" panose="02020603050405020304" pitchFamily="18" charset="0"/>
              </a:rPr>
              <a:t>(2 SF)  </a:t>
            </a:r>
          </a:p>
        </p:txBody>
      </p:sp>
    </p:spTree>
    <p:extLst>
      <p:ext uri="{BB962C8B-B14F-4D97-AF65-F5344CB8AC3E}">
        <p14:creationId xmlns:p14="http://schemas.microsoft.com/office/powerpoint/2010/main" val="22570006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80A948-59A2-D955-0B54-EF8088D7A06F}"/>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41  Based on Table G, which solute sample in 100.g of water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40.°C can produce a solution equilibrium in a closed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system?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10. g 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25 g NaCl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45 g </a:t>
            </a:r>
            <a:r>
              <a:rPr lang="en-US" sz="3600" dirty="0" err="1">
                <a:latin typeface="Times New Roman" panose="02020603050405020304" pitchFamily="18" charset="0"/>
                <a:cs typeface="Times New Roman" panose="02020603050405020304" pitchFamily="18" charset="0"/>
              </a:rPr>
              <a:t>KCl</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55 g KNO</a:t>
            </a:r>
            <a:r>
              <a:rPr lang="en-US" sz="3600" baseline="-25000"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30916205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80A948-59A2-D955-0B54-EF8088D7A06F}"/>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41  Based on Table G, which solute sample in 100.g of water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40.°C can produce a solution equilibrium in a closed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system?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10. g 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about 15 g to saturate  </a:t>
            </a:r>
            <a:r>
              <a:rPr lang="en-US" sz="2400" dirty="0">
                <a:solidFill>
                  <a:srgbClr val="FF0000"/>
                </a:solidFill>
                <a:latin typeface="Times New Roman" panose="02020603050405020304" pitchFamily="18" charset="0"/>
                <a:cs typeface="Times New Roman" panose="02020603050405020304" pitchFamily="18" charset="0"/>
              </a:rPr>
              <a:t>unsaturated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25 g NaCl     </a:t>
            </a:r>
            <a:r>
              <a:rPr lang="en-US" sz="2400" dirty="0">
                <a:latin typeface="Times New Roman" panose="02020603050405020304" pitchFamily="18" charset="0"/>
                <a:cs typeface="Times New Roman" panose="02020603050405020304" pitchFamily="18" charset="0"/>
              </a:rPr>
              <a:t>- about 37 g to saturate   </a:t>
            </a:r>
            <a:r>
              <a:rPr lang="en-US" sz="2400" dirty="0">
                <a:solidFill>
                  <a:srgbClr val="FF0000"/>
                </a:solidFill>
                <a:latin typeface="Times New Roman" panose="02020603050405020304" pitchFamily="18" charset="0"/>
                <a:cs typeface="Times New Roman" panose="02020603050405020304" pitchFamily="18" charset="0"/>
              </a:rPr>
              <a:t>unsaturated</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45 g </a:t>
            </a:r>
            <a:r>
              <a:rPr lang="en-US" sz="3600" dirty="0" err="1">
                <a:solidFill>
                  <a:srgbClr val="0000FF"/>
                </a:solidFill>
                <a:latin typeface="Times New Roman" panose="02020603050405020304" pitchFamily="18" charset="0"/>
                <a:cs typeface="Times New Roman" panose="02020603050405020304" pitchFamily="18" charset="0"/>
              </a:rPr>
              <a:t>KCl</a:t>
            </a:r>
            <a:r>
              <a:rPr lang="en-US" sz="3600" dirty="0">
                <a:solidFill>
                  <a:srgbClr val="0000FF"/>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about 38 g to saturate   </a:t>
            </a:r>
            <a:r>
              <a:rPr lang="en-US" sz="2400" dirty="0">
                <a:solidFill>
                  <a:srgbClr val="0000FF"/>
                </a:solidFill>
                <a:latin typeface="Times New Roman" panose="02020603050405020304" pitchFamily="18" charset="0"/>
                <a:cs typeface="Times New Roman" panose="02020603050405020304" pitchFamily="18" charset="0"/>
              </a:rPr>
              <a:t>unsaturated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55 g KNO</a:t>
            </a:r>
            <a:r>
              <a:rPr lang="en-US" sz="3600" baseline="-25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 about 63 g to saturate   </a:t>
            </a:r>
            <a:r>
              <a:rPr lang="en-US" sz="2400" dirty="0">
                <a:solidFill>
                  <a:srgbClr val="FF0000"/>
                </a:solidFill>
                <a:latin typeface="Times New Roman" panose="02020603050405020304" pitchFamily="18" charset="0"/>
                <a:cs typeface="Times New Roman" panose="02020603050405020304" pitchFamily="18" charset="0"/>
              </a:rPr>
              <a:t>unsaturated</a:t>
            </a:r>
            <a:endParaRPr lang="en-US" sz="3600" baseline="-25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F7A5BFE1-12BB-98F4-42BF-C03F33F7A2CF}"/>
              </a:ext>
            </a:extLst>
          </p:cNvPr>
          <p:cNvSpPr txBox="1"/>
          <p:nvPr/>
        </p:nvSpPr>
        <p:spPr>
          <a:xfrm>
            <a:off x="0" y="4584678"/>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Put your finger in Table G, 40°C</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to be AQ in dynamic equilibrium you need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solid at the bottom that keeps dissolving.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Saturated PLUS required.   </a:t>
            </a:r>
          </a:p>
        </p:txBody>
      </p:sp>
      <p:pic>
        <p:nvPicPr>
          <p:cNvPr id="6148" name="Picture 4">
            <a:extLst>
              <a:ext uri="{FF2B5EF4-FFF2-40B4-BE49-F238E27FC236}">
                <a16:creationId xmlns:a16="http://schemas.microsoft.com/office/drawing/2014/main" id="{51A07E45-79A4-8134-7082-579D91848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1109576"/>
            <a:ext cx="4095749" cy="5782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7235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D40259-95A3-0E77-63A6-9EE731586A33}"/>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42 Given the equation representing a system at equilibrium: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2SO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a:t>
            </a:r>
            <a:r>
              <a:rPr lang="en-US" sz="3600" baseline="-250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2SO</a:t>
            </a:r>
            <a:r>
              <a:rPr lang="en-US" sz="3600" baseline="-25000" dirty="0">
                <a:latin typeface="Times New Roman" panose="02020603050405020304" pitchFamily="18" charset="0"/>
                <a:cs typeface="Times New Roman" panose="02020603050405020304" pitchFamily="18" charset="0"/>
              </a:rPr>
              <a:t>3(G)  </a:t>
            </a:r>
            <a:r>
              <a:rPr lang="en-US" sz="3600" dirty="0">
                <a:latin typeface="Times New Roman" panose="02020603050405020304" pitchFamily="18" charset="0"/>
                <a:cs typeface="Times New Roman" panose="02020603050405020304" pitchFamily="18" charset="0"/>
              </a:rPr>
              <a:t>+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change favors the forward reaction?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increasing the concentration of O</a:t>
            </a:r>
            <a:r>
              <a:rPr lang="en-US" sz="3600" baseline="-25000" dirty="0">
                <a:latin typeface="Times New Roman" panose="02020603050405020304" pitchFamily="18" charset="0"/>
                <a:cs typeface="Times New Roman" panose="02020603050405020304" pitchFamily="18" charset="0"/>
              </a:rPr>
              <a:t>2(G)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increasing the temperature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decreasing the pressure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decreasing the concentration of SO</a:t>
            </a:r>
            <a:r>
              <a:rPr lang="en-US" sz="3600" baseline="-25000" dirty="0">
                <a:latin typeface="Times New Roman" panose="02020603050405020304" pitchFamily="18" charset="0"/>
                <a:cs typeface="Times New Roman" panose="02020603050405020304" pitchFamily="18" charset="0"/>
              </a:rPr>
              <a:t>2(G)</a:t>
            </a:r>
          </a:p>
        </p:txBody>
      </p:sp>
    </p:spTree>
    <p:extLst>
      <p:ext uri="{BB962C8B-B14F-4D97-AF65-F5344CB8AC3E}">
        <p14:creationId xmlns:p14="http://schemas.microsoft.com/office/powerpoint/2010/main" val="8526738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D40259-95A3-0E77-63A6-9EE731586A33}"/>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42 Given the equation representing a system at equilibrium: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2SO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a:t>
            </a:r>
            <a:r>
              <a:rPr lang="en-US" sz="3600" baseline="-250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2SO</a:t>
            </a:r>
            <a:r>
              <a:rPr lang="en-US" sz="3600" baseline="-25000" dirty="0">
                <a:latin typeface="Times New Roman" panose="02020603050405020304" pitchFamily="18" charset="0"/>
                <a:cs typeface="Times New Roman" panose="02020603050405020304" pitchFamily="18" charset="0"/>
              </a:rPr>
              <a:t>3(G)  </a:t>
            </a:r>
            <a:r>
              <a:rPr lang="en-US" sz="3600" dirty="0">
                <a:latin typeface="Times New Roman" panose="02020603050405020304" pitchFamily="18" charset="0"/>
                <a:cs typeface="Times New Roman" panose="02020603050405020304" pitchFamily="18" charset="0"/>
              </a:rPr>
              <a:t>+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change favors the forward reaction?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increasing the concentration of O</a:t>
            </a:r>
            <a:r>
              <a:rPr lang="en-US" sz="3600" baseline="-25000" dirty="0">
                <a:solidFill>
                  <a:srgbClr val="0000FF"/>
                </a:solidFill>
                <a:latin typeface="Times New Roman" panose="02020603050405020304" pitchFamily="18" charset="0"/>
                <a:cs typeface="Times New Roman" panose="02020603050405020304" pitchFamily="18" charset="0"/>
              </a:rPr>
              <a:t>2(G)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increasing the temperature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decreasing the pressure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decreasing the concentration of SO</a:t>
            </a:r>
            <a:r>
              <a:rPr lang="en-US" sz="3600" baseline="-25000" dirty="0">
                <a:latin typeface="Times New Roman" panose="02020603050405020304" pitchFamily="18" charset="0"/>
                <a:cs typeface="Times New Roman" panose="02020603050405020304" pitchFamily="18" charset="0"/>
              </a:rPr>
              <a:t>2(G)</a:t>
            </a:r>
          </a:p>
        </p:txBody>
      </p:sp>
      <p:sp>
        <p:nvSpPr>
          <p:cNvPr id="5" name="TextBox 4">
            <a:extLst>
              <a:ext uri="{FF2B5EF4-FFF2-40B4-BE49-F238E27FC236}">
                <a16:creationId xmlns:a16="http://schemas.microsoft.com/office/drawing/2014/main" id="{EE20E911-F29A-B14A-7C9E-BE2B78C04AA6}"/>
              </a:ext>
            </a:extLst>
          </p:cNvPr>
          <p:cNvSpPr txBox="1"/>
          <p:nvPr/>
        </p:nvSpPr>
        <p:spPr>
          <a:xfrm>
            <a:off x="1" y="4524315"/>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en-US" sz="2800" dirty="0" err="1">
                <a:solidFill>
                  <a:srgbClr val="FF0000"/>
                </a:solidFill>
                <a:latin typeface="Times New Roman" panose="02020603050405020304" pitchFamily="18" charset="0"/>
                <a:cs typeface="Times New Roman" panose="02020603050405020304" pitchFamily="18" charset="0"/>
              </a:rPr>
              <a:t>LeChatlier’s</a:t>
            </a:r>
            <a:r>
              <a:rPr lang="en-US" sz="2800" dirty="0">
                <a:solidFill>
                  <a:srgbClr val="FF0000"/>
                </a:solidFill>
                <a:latin typeface="Times New Roman" panose="02020603050405020304" pitchFamily="18" charset="0"/>
                <a:cs typeface="Times New Roman" panose="02020603050405020304" pitchFamily="18" charset="0"/>
              </a:rPr>
              <a:t> Principle.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Adding O</a:t>
            </a:r>
            <a:r>
              <a:rPr lang="en-US" sz="2800" baseline="-25000" dirty="0">
                <a:solidFill>
                  <a:srgbClr val="0000FF"/>
                </a:solidFill>
                <a:latin typeface="Times New Roman" panose="02020603050405020304" pitchFamily="18" charset="0"/>
                <a:cs typeface="Times New Roman" panose="02020603050405020304" pitchFamily="18" charset="0"/>
              </a:rPr>
              <a:t>2</a:t>
            </a:r>
            <a:r>
              <a:rPr lang="en-US" sz="2800" dirty="0">
                <a:solidFill>
                  <a:srgbClr val="0000FF"/>
                </a:solidFill>
                <a:latin typeface="Times New Roman" panose="02020603050405020304" pitchFamily="18" charset="0"/>
                <a:cs typeface="Times New Roman" panose="02020603050405020304" pitchFamily="18" charset="0"/>
              </a:rPr>
              <a:t> would favor forward.   </a:t>
            </a:r>
            <a:r>
              <a:rPr lang="en-US" sz="2800" dirty="0">
                <a:solidFill>
                  <a:srgbClr val="FF0000"/>
                </a:solidFill>
                <a:latin typeface="Times New Roman" panose="02020603050405020304" pitchFamily="18" charset="0"/>
                <a:cs typeface="Times New Roman" panose="02020603050405020304" pitchFamily="18" charset="0"/>
              </a:rPr>
              <a:t>Increasing the Temp. favors reverse.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Decreasing pressure favors more moles of gas, so favors reverse.</a:t>
            </a:r>
          </a:p>
          <a:p>
            <a:r>
              <a:rPr lang="en-US" sz="2800" dirty="0">
                <a:solidFill>
                  <a:srgbClr val="FF0000"/>
                </a:solidFill>
                <a:latin typeface="Times New Roman" panose="02020603050405020304" pitchFamily="18" charset="0"/>
                <a:cs typeface="Times New Roman" panose="02020603050405020304" pitchFamily="18" charset="0"/>
              </a:rPr>
              <a:t>Decreasing SO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favors reverse as well.  </a:t>
            </a:r>
          </a:p>
        </p:txBody>
      </p:sp>
    </p:spTree>
    <p:extLst>
      <p:ext uri="{BB962C8B-B14F-4D97-AF65-F5344CB8AC3E}">
        <p14:creationId xmlns:p14="http://schemas.microsoft.com/office/powerpoint/2010/main" val="21992359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D57202-0C93-75B8-54B7-8AB4BCB45E9A}"/>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43 When ice,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melts at 0°C, entropy increases because the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average kinetic energy of the particles increases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average kinetic energy of the particles decreases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particle arrangement is more random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particle arrangement is less random</a:t>
            </a:r>
          </a:p>
        </p:txBody>
      </p:sp>
    </p:spTree>
    <p:extLst>
      <p:ext uri="{BB962C8B-B14F-4D97-AF65-F5344CB8AC3E}">
        <p14:creationId xmlns:p14="http://schemas.microsoft.com/office/powerpoint/2010/main" val="37348076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D57202-0C93-75B8-54B7-8AB4BCB45E9A}"/>
              </a:ext>
            </a:extLst>
          </p:cNvPr>
          <p:cNvSpPr txBox="1"/>
          <p:nvPr/>
        </p:nvSpPr>
        <p:spPr>
          <a:xfrm>
            <a:off x="0" y="0"/>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43 When ice,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melts at 0°C, entropy increases because the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average kinetic energy of the particles increases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average kinetic energy of the particles decreases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particle arrangement is more random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particle arrangement is less random</a:t>
            </a:r>
          </a:p>
        </p:txBody>
      </p:sp>
      <p:sp>
        <p:nvSpPr>
          <p:cNvPr id="2" name="TextBox 1">
            <a:extLst>
              <a:ext uri="{FF2B5EF4-FFF2-40B4-BE49-F238E27FC236}">
                <a16:creationId xmlns:a16="http://schemas.microsoft.com/office/drawing/2014/main" id="{8BD0963F-D7CC-D5E6-36FE-37B7F9A71492}"/>
              </a:ext>
            </a:extLst>
          </p:cNvPr>
          <p:cNvSpPr txBox="1"/>
          <p:nvPr/>
        </p:nvSpPr>
        <p:spPr>
          <a:xfrm>
            <a:off x="0" y="3642569"/>
            <a:ext cx="12191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Entropy is the measure of disorder in a system.  In our class there are no units.  Solids have the lowest entropy (the particles are stuck and can’t move).  Gases have the highest entropy -- the particles are wild and out of control.  Liquids are medium.  </a:t>
            </a:r>
          </a:p>
        </p:txBody>
      </p:sp>
    </p:spTree>
    <p:extLst>
      <p:ext uri="{BB962C8B-B14F-4D97-AF65-F5344CB8AC3E}">
        <p14:creationId xmlns:p14="http://schemas.microsoft.com/office/powerpoint/2010/main" val="8961871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C24E8-823F-A366-C1D8-829C0F9DD4C2}"/>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44  At STP, </a:t>
            </a:r>
            <a:r>
              <a:rPr lang="en-US" sz="3600" dirty="0" err="1">
                <a:latin typeface="Times New Roman" panose="02020603050405020304" pitchFamily="18" charset="0"/>
                <a:cs typeface="Times New Roman" panose="02020603050405020304" pitchFamily="18" charset="0"/>
              </a:rPr>
              <a:t>propanal</a:t>
            </a:r>
            <a:r>
              <a:rPr lang="en-US" sz="3600" dirty="0">
                <a:latin typeface="Times New Roman" panose="02020603050405020304" pitchFamily="18" charset="0"/>
                <a:cs typeface="Times New Roman" panose="02020603050405020304" pitchFamily="18" charset="0"/>
              </a:rPr>
              <a:t> and propanone have different chemical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properties due to their different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molecular masses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empirical formulas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percent compositions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functional groups</a:t>
            </a:r>
          </a:p>
        </p:txBody>
      </p:sp>
    </p:spTree>
    <p:extLst>
      <p:ext uri="{BB962C8B-B14F-4D97-AF65-F5344CB8AC3E}">
        <p14:creationId xmlns:p14="http://schemas.microsoft.com/office/powerpoint/2010/main" val="7546683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C24E8-823F-A366-C1D8-829C0F9DD4C2}"/>
              </a:ext>
            </a:extLst>
          </p:cNvPr>
          <p:cNvSpPr txBox="1"/>
          <p:nvPr/>
        </p:nvSpPr>
        <p:spPr>
          <a:xfrm>
            <a:off x="0" y="0"/>
            <a:ext cx="12192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44  At STP, </a:t>
            </a:r>
            <a:r>
              <a:rPr lang="en-US" sz="3600" dirty="0" err="1">
                <a:latin typeface="Times New Roman" panose="02020603050405020304" pitchFamily="18" charset="0"/>
                <a:cs typeface="Times New Roman" panose="02020603050405020304" pitchFamily="18" charset="0"/>
              </a:rPr>
              <a:t>propanal</a:t>
            </a:r>
            <a:r>
              <a:rPr lang="en-US" sz="3600" dirty="0">
                <a:latin typeface="Times New Roman" panose="02020603050405020304" pitchFamily="18" charset="0"/>
                <a:cs typeface="Times New Roman" panose="02020603050405020304" pitchFamily="18" charset="0"/>
              </a:rPr>
              <a:t> and propanone have different chemical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properties due to their different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molecular masses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empirical formulas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percent compositions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(4) functional groups</a:t>
            </a:r>
          </a:p>
        </p:txBody>
      </p:sp>
      <p:sp>
        <p:nvSpPr>
          <p:cNvPr id="2" name="TextBox 1">
            <a:extLst>
              <a:ext uri="{FF2B5EF4-FFF2-40B4-BE49-F238E27FC236}">
                <a16:creationId xmlns:a16="http://schemas.microsoft.com/office/drawing/2014/main" id="{5C731258-3A30-0F88-CFBF-0062E7838963}"/>
              </a:ext>
            </a:extLst>
          </p:cNvPr>
          <p:cNvSpPr txBox="1"/>
          <p:nvPr/>
        </p:nvSpPr>
        <p:spPr>
          <a:xfrm>
            <a:off x="0" y="4584678"/>
            <a:ext cx="12191999"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these 2 are called </a:t>
            </a:r>
            <a:r>
              <a:rPr lang="en-US" sz="2800" b="1" dirty="0">
                <a:solidFill>
                  <a:srgbClr val="FF0000"/>
                </a:solidFill>
                <a:latin typeface="Times New Roman" panose="02020603050405020304" pitchFamily="18" charset="0"/>
                <a:cs typeface="Times New Roman" panose="02020603050405020304" pitchFamily="18" charset="0"/>
              </a:rPr>
              <a:t>isomers</a:t>
            </a:r>
            <a:r>
              <a:rPr lang="en-US" sz="2800" dirty="0">
                <a:solidFill>
                  <a:srgbClr val="FF0000"/>
                </a:solidFill>
                <a:latin typeface="Times New Roman" panose="02020603050405020304" pitchFamily="18" charset="0"/>
                <a:cs typeface="Times New Roman" panose="02020603050405020304" pitchFamily="18" charset="0"/>
              </a:rPr>
              <a:t>, meaning they have the same molecular formulas but different structures.  </a:t>
            </a:r>
          </a:p>
        </p:txBody>
      </p:sp>
    </p:spTree>
    <p:extLst>
      <p:ext uri="{BB962C8B-B14F-4D97-AF65-F5344CB8AC3E}">
        <p14:creationId xmlns:p14="http://schemas.microsoft.com/office/powerpoint/2010/main" val="38888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78A86-67D9-8C48-8FAA-C413F2F4440B}"/>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  The elements on the Periodic Table of the Elements are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arranged in order of increasing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atomic mass </a:t>
            </a:r>
          </a:p>
          <a:p>
            <a:pPr marL="742950" indent="-742950">
              <a:buAutoNum type="arabicParenBoth"/>
            </a:pPr>
            <a:r>
              <a:rPr lang="en-US" sz="3600" dirty="0">
                <a:solidFill>
                  <a:srgbClr val="0000FF"/>
                </a:solidFill>
                <a:latin typeface="Times New Roman" panose="02020603050405020304" pitchFamily="18" charset="0"/>
                <a:cs typeface="Times New Roman" panose="02020603050405020304" pitchFamily="18" charset="0"/>
              </a:rPr>
              <a:t>atomic number </a:t>
            </a:r>
          </a:p>
          <a:p>
            <a:pPr marL="742950" indent="-742950">
              <a:buAutoNum type="arabicParenBoth"/>
            </a:pPr>
            <a:r>
              <a:rPr lang="en-US" sz="3600" dirty="0">
                <a:latin typeface="Times New Roman" panose="02020603050405020304" pitchFamily="18" charset="0"/>
                <a:cs typeface="Times New Roman" panose="02020603050405020304" pitchFamily="18" charset="0"/>
              </a:rPr>
              <a:t>mass number </a:t>
            </a:r>
          </a:p>
          <a:p>
            <a:pPr marL="742950" indent="-742950">
              <a:buAutoNum type="arabicParenBoth"/>
            </a:pPr>
            <a:r>
              <a:rPr lang="en-US" sz="3600" dirty="0">
                <a:latin typeface="Times New Roman" panose="02020603050405020304" pitchFamily="18" charset="0"/>
                <a:cs typeface="Times New Roman" panose="02020603050405020304" pitchFamily="18" charset="0"/>
              </a:rPr>
              <a:t>oxidation state</a:t>
            </a:r>
          </a:p>
        </p:txBody>
      </p:sp>
      <p:sp>
        <p:nvSpPr>
          <p:cNvPr id="3" name="TextBox 2">
            <a:extLst>
              <a:ext uri="{FF2B5EF4-FFF2-40B4-BE49-F238E27FC236}">
                <a16:creationId xmlns:a16="http://schemas.microsoft.com/office/drawing/2014/main" id="{8A10C65A-8F96-8532-5247-4A535A3A2E71}"/>
              </a:ext>
            </a:extLst>
          </p:cNvPr>
          <p:cNvSpPr txBox="1"/>
          <p:nvPr/>
        </p:nvSpPr>
        <p:spPr>
          <a:xfrm>
            <a:off x="1" y="4545419"/>
            <a:ext cx="12191999"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You must know this:  Hydrogen is #1 and the numbers go all the way to #118, by ATOMIC NUMBER.  The atomic number is the number of positive protons in that atom, and it’s also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 number of negative electrons, since all atoms are electrically neutral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 positives = the negatives)</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0294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4D3B6B-81B4-D291-0CBC-6B2C13400685}"/>
              </a:ext>
            </a:extLst>
          </p:cNvPr>
          <p:cNvSpPr txBox="1"/>
          <p:nvPr/>
        </p:nvSpPr>
        <p:spPr>
          <a:xfrm>
            <a:off x="0" y="0"/>
            <a:ext cx="9144000" cy="507831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45 Given the formula for a compound: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What is the IUPAC name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of the compound?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2,3-dimethyloctane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2,3-dimethylhexane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4,5-dimethyloctane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4,5-dimethylhexane</a:t>
            </a:r>
          </a:p>
        </p:txBody>
      </p:sp>
      <p:pic>
        <p:nvPicPr>
          <p:cNvPr id="2" name="Picture 1" descr="Chart, box and whisker chart&#10;&#10;Description automatically generated">
            <a:extLst>
              <a:ext uri="{FF2B5EF4-FFF2-40B4-BE49-F238E27FC236}">
                <a16:creationId xmlns:a16="http://schemas.microsoft.com/office/drawing/2014/main" id="{D8CE1F64-AAD6-C4C2-7E1E-5321EE101FC9}"/>
              </a:ext>
            </a:extLst>
          </p:cNvPr>
          <p:cNvPicPr>
            <a:picLocks noChangeAspect="1"/>
          </p:cNvPicPr>
          <p:nvPr/>
        </p:nvPicPr>
        <p:blipFill rotWithShape="1">
          <a:blip r:embed="rId2">
            <a:extLst>
              <a:ext uri="{28A0092B-C50C-407E-A947-70E740481C1C}">
                <a14:useLocalDpi xmlns:a14="http://schemas.microsoft.com/office/drawing/2010/main" val="0"/>
              </a:ext>
            </a:extLst>
          </a:blip>
          <a:srcRect l="16119" r="8707"/>
          <a:stretch/>
        </p:blipFill>
        <p:spPr>
          <a:xfrm>
            <a:off x="5957455" y="272371"/>
            <a:ext cx="6034067" cy="5655870"/>
          </a:xfrm>
          <a:prstGeom prst="rect">
            <a:avLst/>
          </a:prstGeom>
        </p:spPr>
      </p:pic>
    </p:spTree>
    <p:extLst>
      <p:ext uri="{BB962C8B-B14F-4D97-AF65-F5344CB8AC3E}">
        <p14:creationId xmlns:p14="http://schemas.microsoft.com/office/powerpoint/2010/main" val="37541228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4D3B6B-81B4-D291-0CBC-6B2C13400685}"/>
              </a:ext>
            </a:extLst>
          </p:cNvPr>
          <p:cNvSpPr txBox="1"/>
          <p:nvPr/>
        </p:nvSpPr>
        <p:spPr>
          <a:xfrm>
            <a:off x="0" y="0"/>
            <a:ext cx="9144000" cy="4832092"/>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45 Given the formula for a compound: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What is the IUPAC name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of the compound?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(1) 2,3-dimethyloctane </a:t>
            </a:r>
            <a:br>
              <a:rPr lang="en-US" sz="3200" dirty="0">
                <a:latin typeface="Times New Roman" panose="02020603050405020304" pitchFamily="18" charset="0"/>
                <a:cs typeface="Times New Roman" panose="02020603050405020304" pitchFamily="18" charset="0"/>
              </a:rPr>
            </a:br>
            <a:r>
              <a:rPr lang="en-US" sz="3200" dirty="0">
                <a:solidFill>
                  <a:srgbClr val="0000FF"/>
                </a:solidFill>
                <a:latin typeface="Times New Roman" panose="02020603050405020304" pitchFamily="18" charset="0"/>
                <a:cs typeface="Times New Roman" panose="02020603050405020304" pitchFamily="18" charset="0"/>
              </a:rPr>
              <a:t>(2) 2,3-dimethylhexane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4,5-dimethyloctane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4,5-dimethylhexane</a:t>
            </a:r>
            <a:endParaRPr lang="en-US" sz="3600" dirty="0">
              <a:latin typeface="Times New Roman" panose="02020603050405020304" pitchFamily="18" charset="0"/>
              <a:cs typeface="Times New Roman" panose="02020603050405020304" pitchFamily="18" charset="0"/>
            </a:endParaRPr>
          </a:p>
        </p:txBody>
      </p:sp>
      <p:pic>
        <p:nvPicPr>
          <p:cNvPr id="5" name="Picture 4" descr="Chart, box and whisker chart&#10;&#10;Description automatically generated">
            <a:extLst>
              <a:ext uri="{FF2B5EF4-FFF2-40B4-BE49-F238E27FC236}">
                <a16:creationId xmlns:a16="http://schemas.microsoft.com/office/drawing/2014/main" id="{381DCB7D-793C-CBBF-C694-9ADDD3B7FF90}"/>
              </a:ext>
            </a:extLst>
          </p:cNvPr>
          <p:cNvPicPr>
            <a:picLocks noChangeAspect="1"/>
          </p:cNvPicPr>
          <p:nvPr/>
        </p:nvPicPr>
        <p:blipFill rotWithShape="1">
          <a:blip r:embed="rId2">
            <a:extLst>
              <a:ext uri="{28A0092B-C50C-407E-A947-70E740481C1C}">
                <a14:useLocalDpi xmlns:a14="http://schemas.microsoft.com/office/drawing/2010/main" val="0"/>
              </a:ext>
            </a:extLst>
          </a:blip>
          <a:srcRect l="16119" r="8707"/>
          <a:stretch/>
        </p:blipFill>
        <p:spPr>
          <a:xfrm>
            <a:off x="5957455" y="272371"/>
            <a:ext cx="6034067" cy="5655870"/>
          </a:xfrm>
          <a:prstGeom prst="rect">
            <a:avLst/>
          </a:prstGeom>
        </p:spPr>
      </p:pic>
      <p:sp>
        <p:nvSpPr>
          <p:cNvPr id="2" name="TextBox 1">
            <a:extLst>
              <a:ext uri="{FF2B5EF4-FFF2-40B4-BE49-F238E27FC236}">
                <a16:creationId xmlns:a16="http://schemas.microsoft.com/office/drawing/2014/main" id="{15DA550E-5587-7114-6C82-046CB183897D}"/>
              </a:ext>
            </a:extLst>
          </p:cNvPr>
          <p:cNvSpPr txBox="1"/>
          <p:nvPr/>
        </p:nvSpPr>
        <p:spPr>
          <a:xfrm>
            <a:off x="1" y="4832092"/>
            <a:ext cx="12191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count from the “shorter” end, the right.</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total carbon count is 6 = hexane. (all are single bonds = alkane)</a:t>
            </a:r>
          </a:p>
          <a:p>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There is a methyl group on carbon #2 and #3.  </a:t>
            </a:r>
          </a:p>
        </p:txBody>
      </p:sp>
    </p:spTree>
    <p:extLst>
      <p:ext uri="{BB962C8B-B14F-4D97-AF65-F5344CB8AC3E}">
        <p14:creationId xmlns:p14="http://schemas.microsoft.com/office/powerpoint/2010/main" val="39931863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875BBA-A7AB-7D22-B0C6-103D6921B8D7}"/>
              </a:ext>
            </a:extLst>
          </p:cNvPr>
          <p:cNvSpPr txBox="1"/>
          <p:nvPr/>
        </p:nvSpPr>
        <p:spPr>
          <a:xfrm>
            <a:off x="0" y="0"/>
            <a:ext cx="9144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46  Given the formula representing a compound: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compound is classified as an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amide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amine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ester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ether</a:t>
            </a:r>
          </a:p>
        </p:txBody>
      </p:sp>
      <p:pic>
        <p:nvPicPr>
          <p:cNvPr id="5" name="Picture 4" descr="Chart, line chart&#10;&#10;Description automatically generated">
            <a:extLst>
              <a:ext uri="{FF2B5EF4-FFF2-40B4-BE49-F238E27FC236}">
                <a16:creationId xmlns:a16="http://schemas.microsoft.com/office/drawing/2014/main" id="{BD25AAE3-1037-C574-71B2-BB6C1116A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021" y="1630224"/>
            <a:ext cx="6553957" cy="3597551"/>
          </a:xfrm>
          <a:prstGeom prst="rect">
            <a:avLst/>
          </a:prstGeom>
        </p:spPr>
      </p:pic>
    </p:spTree>
    <p:extLst>
      <p:ext uri="{BB962C8B-B14F-4D97-AF65-F5344CB8AC3E}">
        <p14:creationId xmlns:p14="http://schemas.microsoft.com/office/powerpoint/2010/main" val="12914764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875BBA-A7AB-7D22-B0C6-103D6921B8D7}"/>
              </a:ext>
            </a:extLst>
          </p:cNvPr>
          <p:cNvSpPr txBox="1"/>
          <p:nvPr/>
        </p:nvSpPr>
        <p:spPr>
          <a:xfrm>
            <a:off x="0" y="0"/>
            <a:ext cx="9144000" cy="3970318"/>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46  Given the formula representing a compound: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compound is classified as an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amide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amine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ester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ether</a:t>
            </a:r>
          </a:p>
        </p:txBody>
      </p:sp>
      <p:pic>
        <p:nvPicPr>
          <p:cNvPr id="5" name="Picture 4" descr="Chart, line chart&#10;&#10;Description automatically generated">
            <a:extLst>
              <a:ext uri="{FF2B5EF4-FFF2-40B4-BE49-F238E27FC236}">
                <a16:creationId xmlns:a16="http://schemas.microsoft.com/office/drawing/2014/main" id="{BD25AAE3-1037-C574-71B2-BB6C1116A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021" y="1630224"/>
            <a:ext cx="6553957" cy="3597551"/>
          </a:xfrm>
          <a:prstGeom prst="rect">
            <a:avLst/>
          </a:prstGeom>
        </p:spPr>
      </p:pic>
      <p:sp>
        <p:nvSpPr>
          <p:cNvPr id="4" name="TextBox 3">
            <a:extLst>
              <a:ext uri="{FF2B5EF4-FFF2-40B4-BE49-F238E27FC236}">
                <a16:creationId xmlns:a16="http://schemas.microsoft.com/office/drawing/2014/main" id="{C683C766-D92A-DEEC-F3A4-0804E9C4A519}"/>
              </a:ext>
            </a:extLst>
          </p:cNvPr>
          <p:cNvSpPr txBox="1"/>
          <p:nvPr/>
        </p:nvSpPr>
        <p:spPr>
          <a:xfrm>
            <a:off x="1" y="4832092"/>
            <a:ext cx="12191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Put your finger into Table R (for R groups)</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Find the amide group at the bottom.  NH</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bonded to a C=O,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carbon double bonded to oxygen.  It happens to be ethanamide.    </a:t>
            </a:r>
          </a:p>
        </p:txBody>
      </p:sp>
    </p:spTree>
    <p:extLst>
      <p:ext uri="{BB962C8B-B14F-4D97-AF65-F5344CB8AC3E}">
        <p14:creationId xmlns:p14="http://schemas.microsoft.com/office/powerpoint/2010/main" val="755296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57FF44-6D3C-866B-A2A7-42A3D0AD7FBD}"/>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47 Which substance is an electrolyte?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HCl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C</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14</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C</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9751835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57FF44-6D3C-866B-A2A7-42A3D0AD7FBD}"/>
              </a:ext>
            </a:extLst>
          </p:cNvPr>
          <p:cNvSpPr txBox="1"/>
          <p:nvPr/>
        </p:nvSpPr>
        <p:spPr>
          <a:xfrm>
            <a:off x="0" y="1"/>
            <a:ext cx="12192000" cy="3416320"/>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47 Which substance is an electrolyte?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(2) HCl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C</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14</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C</a:t>
            </a:r>
            <a:r>
              <a:rPr lang="en-US" sz="3600" baseline="-25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12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6</a:t>
            </a:r>
          </a:p>
        </p:txBody>
      </p:sp>
      <p:sp>
        <p:nvSpPr>
          <p:cNvPr id="2" name="TextBox 1">
            <a:extLst>
              <a:ext uri="{FF2B5EF4-FFF2-40B4-BE49-F238E27FC236}">
                <a16:creationId xmlns:a16="http://schemas.microsoft.com/office/drawing/2014/main" id="{0667309F-B2F6-7039-D84F-216BDE560742}"/>
              </a:ext>
            </a:extLst>
          </p:cNvPr>
          <p:cNvSpPr txBox="1"/>
          <p:nvPr/>
        </p:nvSpPr>
        <p:spPr>
          <a:xfrm>
            <a:off x="2784764" y="1011383"/>
            <a:ext cx="9407235" cy="5447645"/>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pt-BR" sz="2800" dirty="0">
                <a:solidFill>
                  <a:srgbClr val="FF0000"/>
                </a:solidFill>
                <a:latin typeface="Times New Roman" panose="02020603050405020304" pitchFamily="18" charset="0"/>
                <a:cs typeface="Times New Roman" panose="02020603050405020304" pitchFamily="18" charset="0"/>
              </a:rPr>
              <a:t>this is an electrolyte question</a:t>
            </a:r>
          </a:p>
          <a:p>
            <a:r>
              <a:rPr lang="pt-BR" sz="2800" dirty="0">
                <a:solidFill>
                  <a:srgbClr val="FF0000"/>
                </a:solidFill>
                <a:latin typeface="Times New Roman" panose="02020603050405020304" pitchFamily="18" charset="0"/>
                <a:cs typeface="Times New Roman" panose="02020603050405020304" pitchFamily="18" charset="0"/>
              </a:rPr>
              <a:t>To be an electrolyte you must ionize in water, meaning you</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must be an ionic compound that is aqueous in water.  “</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Like NaCl but not MgCO</a:t>
            </a:r>
            <a:r>
              <a:rPr lang="pt-BR" sz="2800" baseline="-25000" dirty="0">
                <a:solidFill>
                  <a:srgbClr val="FF0000"/>
                </a:solidFill>
                <a:latin typeface="Times New Roman" panose="02020603050405020304" pitchFamily="18" charset="0"/>
                <a:cs typeface="Times New Roman" panose="02020603050405020304" pitchFamily="18" charset="0"/>
              </a:rPr>
              <a:t>3</a:t>
            </a:r>
            <a:r>
              <a:rPr lang="pt-BR" sz="2800" dirty="0">
                <a:solidFill>
                  <a:srgbClr val="FF0000"/>
                </a:solidFill>
                <a:latin typeface="Times New Roman" panose="02020603050405020304" pitchFamily="18" charset="0"/>
                <a:cs typeface="Times New Roman" panose="02020603050405020304" pitchFamily="18" charset="0"/>
              </a:rPr>
              <a:t>.  </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MELTED ionic compounds (L) will conduct even if not AQ.  </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endParaRPr lang="pt-BR" sz="24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BUT… H thinks it’s a metal, and acids always ionize into water, forming H</a:t>
            </a:r>
            <a:r>
              <a:rPr lang="en-US" sz="3200" baseline="30000" dirty="0">
                <a:solidFill>
                  <a:srgbClr val="FF0000"/>
                </a:solidFill>
                <a:latin typeface="Times New Roman" panose="02020603050405020304" pitchFamily="18" charset="0"/>
                <a:cs typeface="Times New Roman" panose="02020603050405020304" pitchFamily="18" charset="0"/>
              </a:rPr>
              <a:t>+1 </a:t>
            </a:r>
            <a:r>
              <a:rPr lang="en-US" sz="3200" dirty="0">
                <a:solidFill>
                  <a:srgbClr val="FF0000"/>
                </a:solidFill>
                <a:latin typeface="Times New Roman" panose="02020603050405020304" pitchFamily="18" charset="0"/>
                <a:cs typeface="Times New Roman" panose="02020603050405020304" pitchFamily="18" charset="0"/>
              </a:rPr>
              <a:t>cations.  The more H</a:t>
            </a:r>
            <a:r>
              <a:rPr lang="en-US" sz="3200" baseline="30000" dirty="0">
                <a:solidFill>
                  <a:srgbClr val="FF0000"/>
                </a:solidFill>
                <a:latin typeface="Times New Roman" panose="02020603050405020304" pitchFamily="18" charset="0"/>
                <a:cs typeface="Times New Roman" panose="02020603050405020304" pitchFamily="18" charset="0"/>
              </a:rPr>
              <a:t>+1 </a:t>
            </a:r>
            <a:r>
              <a:rPr lang="en-US" sz="3200" dirty="0">
                <a:solidFill>
                  <a:srgbClr val="FF0000"/>
                </a:solidFill>
                <a:latin typeface="Times New Roman" panose="02020603050405020304" pitchFamily="18" charset="0"/>
                <a:cs typeface="Times New Roman" panose="02020603050405020304" pitchFamily="18" charset="0"/>
              </a:rPr>
              <a:t>ions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the more acidic.  H bonds covalently, but in water, it UNBONDS ionically.  </a:t>
            </a:r>
            <a:r>
              <a:rPr lang="en-US" sz="3200" dirty="0">
                <a:solidFill>
                  <a:srgbClr val="0000FF"/>
                </a:solidFill>
                <a:latin typeface="Times New Roman" panose="02020603050405020304" pitchFamily="18" charset="0"/>
                <a:cs typeface="Times New Roman" panose="02020603050405020304" pitchFamily="18" charset="0"/>
              </a:rPr>
              <a:t>Acids are electrolytes too.  </a:t>
            </a:r>
          </a:p>
        </p:txBody>
      </p:sp>
    </p:spTree>
    <p:extLst>
      <p:ext uri="{BB962C8B-B14F-4D97-AF65-F5344CB8AC3E}">
        <p14:creationId xmlns:p14="http://schemas.microsoft.com/office/powerpoint/2010/main" val="4888813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D8B735-0B90-BE4D-130F-961AE5BAB828}"/>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48  An indicator is added to an aqueous solution with a pH value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5.6. Which indicator is paired with its observed color 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solution?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Methyl orange is yellow.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Phenolphthalein is pink.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t>
            </a:r>
            <a:r>
              <a:rPr lang="en-US" sz="3600" dirty="0" err="1">
                <a:latin typeface="Times New Roman" panose="02020603050405020304" pitchFamily="18" charset="0"/>
                <a:cs typeface="Times New Roman" panose="02020603050405020304" pitchFamily="18" charset="0"/>
              </a:rPr>
              <a:t>Bromcresol</a:t>
            </a:r>
            <a:r>
              <a:rPr lang="en-US" sz="3600" dirty="0">
                <a:latin typeface="Times New Roman" panose="02020603050405020304" pitchFamily="18" charset="0"/>
                <a:cs typeface="Times New Roman" panose="02020603050405020304" pitchFamily="18" charset="0"/>
              </a:rPr>
              <a:t> green is yellow.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Thymol blue is blue.</a:t>
            </a:r>
          </a:p>
        </p:txBody>
      </p:sp>
    </p:spTree>
    <p:extLst>
      <p:ext uri="{BB962C8B-B14F-4D97-AF65-F5344CB8AC3E}">
        <p14:creationId xmlns:p14="http://schemas.microsoft.com/office/powerpoint/2010/main" val="32412013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D8B735-0B90-BE4D-130F-961AE5BAB828}"/>
              </a:ext>
            </a:extLst>
          </p:cNvPr>
          <p:cNvSpPr txBox="1"/>
          <p:nvPr/>
        </p:nvSpPr>
        <p:spPr>
          <a:xfrm>
            <a:off x="0" y="0"/>
            <a:ext cx="12192000" cy="4524315"/>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48  An indicator is added to an aqueous solution with a pH value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5.6. Which indicator is paired with its observed color 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this solution?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(1) Methyl orange is yellow.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Phenolphthalein is pink. X</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t>
            </a:r>
            <a:r>
              <a:rPr lang="en-US" sz="3600" dirty="0" err="1">
                <a:latin typeface="Times New Roman" panose="02020603050405020304" pitchFamily="18" charset="0"/>
                <a:cs typeface="Times New Roman" panose="02020603050405020304" pitchFamily="18" charset="0"/>
              </a:rPr>
              <a:t>Bromcresol</a:t>
            </a:r>
            <a:r>
              <a:rPr lang="en-US" sz="3600" dirty="0">
                <a:latin typeface="Times New Roman" panose="02020603050405020304" pitchFamily="18" charset="0"/>
                <a:cs typeface="Times New Roman" panose="02020603050405020304" pitchFamily="18" charset="0"/>
              </a:rPr>
              <a:t> green is yellow.  X</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Thymol blue is blue.  X</a:t>
            </a:r>
          </a:p>
        </p:txBody>
      </p:sp>
      <p:sp>
        <p:nvSpPr>
          <p:cNvPr id="2" name="TextBox 1">
            <a:extLst>
              <a:ext uri="{FF2B5EF4-FFF2-40B4-BE49-F238E27FC236}">
                <a16:creationId xmlns:a16="http://schemas.microsoft.com/office/drawing/2014/main" id="{1222685A-137F-5F32-0866-B887C117313A}"/>
              </a:ext>
            </a:extLst>
          </p:cNvPr>
          <p:cNvSpPr txBox="1"/>
          <p:nvPr/>
        </p:nvSpPr>
        <p:spPr>
          <a:xfrm>
            <a:off x="1" y="4524315"/>
            <a:ext cx="12191999" cy="2246769"/>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pt-BR" sz="2800" dirty="0">
                <a:solidFill>
                  <a:srgbClr val="FF0000"/>
                </a:solidFill>
                <a:latin typeface="Times New Roman" panose="02020603050405020304" pitchFamily="18" charset="0"/>
                <a:cs typeface="Times New Roman" panose="02020603050405020304" pitchFamily="18" charset="0"/>
              </a:rPr>
              <a:t>Table M is acid/base indicators.  </a:t>
            </a:r>
          </a:p>
          <a:p>
            <a:r>
              <a:rPr lang="pt-BR" sz="2800" dirty="0">
                <a:solidFill>
                  <a:srgbClr val="0000FF"/>
                </a:solidFill>
                <a:latin typeface="Times New Roman" panose="02020603050405020304" pitchFamily="18" charset="0"/>
                <a:cs typeface="Times New Roman" panose="02020603050405020304" pitchFamily="18" charset="0"/>
              </a:rPr>
              <a:t>At pH 5.6 methyl orange will be YELLOW</a:t>
            </a:r>
          </a:p>
          <a:p>
            <a:r>
              <a:rPr lang="pt-BR" sz="2800" dirty="0">
                <a:solidFill>
                  <a:srgbClr val="FF0000"/>
                </a:solidFill>
                <a:latin typeface="Times New Roman" panose="02020603050405020304" pitchFamily="18" charset="0"/>
                <a:cs typeface="Times New Roman" panose="02020603050405020304" pitchFamily="18" charset="0"/>
              </a:rPr>
              <a:t>At pH 5.6 phenolphthalein will be COLORLESS  </a:t>
            </a:r>
          </a:p>
          <a:p>
            <a:r>
              <a:rPr lang="pt-BR" sz="2800" dirty="0">
                <a:solidFill>
                  <a:srgbClr val="FF0000"/>
                </a:solidFill>
                <a:latin typeface="Times New Roman" panose="02020603050405020304" pitchFamily="18" charset="0"/>
                <a:cs typeface="Times New Roman" panose="02020603050405020304" pitchFamily="18" charset="0"/>
              </a:rPr>
              <a:t>At pH 5.6 bromcresol green is BLUE</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At pH 5.6 thymol blue is YELLOW</a:t>
            </a:r>
          </a:p>
        </p:txBody>
      </p:sp>
    </p:spTree>
    <p:extLst>
      <p:ext uri="{BB962C8B-B14F-4D97-AF65-F5344CB8AC3E}">
        <p14:creationId xmlns:p14="http://schemas.microsoft.com/office/powerpoint/2010/main" val="7593445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F9A65-1276-6EB6-05EC-54DEABECD4DA}"/>
              </a:ext>
            </a:extLst>
          </p:cNvPr>
          <p:cNvSpPr txBox="1"/>
          <p:nvPr/>
        </p:nvSpPr>
        <p:spPr>
          <a:xfrm>
            <a:off x="0" y="0"/>
            <a:ext cx="12192000" cy="507831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49  Solution A has a pH value of 2.0 and solution B has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pH value of 4.0. How many times greater is the hydronium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ion concentration in solution A than the hydronium 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concentration in solution B?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10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100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4</a:t>
            </a:r>
          </a:p>
        </p:txBody>
      </p:sp>
    </p:spTree>
    <p:extLst>
      <p:ext uri="{BB962C8B-B14F-4D97-AF65-F5344CB8AC3E}">
        <p14:creationId xmlns:p14="http://schemas.microsoft.com/office/powerpoint/2010/main" val="32542011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F9A65-1276-6EB6-05EC-54DEABECD4DA}"/>
              </a:ext>
            </a:extLst>
          </p:cNvPr>
          <p:cNvSpPr txBox="1"/>
          <p:nvPr/>
        </p:nvSpPr>
        <p:spPr>
          <a:xfrm>
            <a:off x="0" y="0"/>
            <a:ext cx="12192000" cy="507831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49  Solution A has a pH value of 2.0 and solution B has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pH value of 4.0. How many times greater is the hydronium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ion concentration in solution A than the hydronium 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concentration in solution B?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10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 </a:t>
            </a:r>
            <a:br>
              <a:rPr lang="en-US" sz="3600" dirty="0">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(3) 100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4</a:t>
            </a:r>
          </a:p>
        </p:txBody>
      </p:sp>
      <p:sp>
        <p:nvSpPr>
          <p:cNvPr id="4" name="TextBox 3">
            <a:extLst>
              <a:ext uri="{FF2B5EF4-FFF2-40B4-BE49-F238E27FC236}">
                <a16:creationId xmlns:a16="http://schemas.microsoft.com/office/drawing/2014/main" id="{919FC7DE-CF0D-0138-F2E6-A7D3D712120C}"/>
              </a:ext>
            </a:extLst>
          </p:cNvPr>
          <p:cNvSpPr txBox="1"/>
          <p:nvPr/>
        </p:nvSpPr>
        <p:spPr>
          <a:xfrm>
            <a:off x="0" y="5486922"/>
            <a:ext cx="12191999"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You must know this: </a:t>
            </a:r>
            <a:r>
              <a:rPr lang="pt-BR" sz="2800" dirty="0">
                <a:solidFill>
                  <a:srgbClr val="FF0000"/>
                </a:solidFill>
                <a:latin typeface="Times New Roman" panose="02020603050405020304" pitchFamily="18" charset="0"/>
                <a:cs typeface="Times New Roman" panose="02020603050405020304" pitchFamily="18" charset="0"/>
              </a:rPr>
              <a:t>pH is an exponential scale.  Each whole number change is a 10X change.  </a:t>
            </a:r>
          </a:p>
        </p:txBody>
      </p:sp>
      <p:sp>
        <p:nvSpPr>
          <p:cNvPr id="5" name="TextBox 4">
            <a:extLst>
              <a:ext uri="{FF2B5EF4-FFF2-40B4-BE49-F238E27FC236}">
                <a16:creationId xmlns:a16="http://schemas.microsoft.com/office/drawing/2014/main" id="{16795819-4BB2-065D-6550-22C8BBA1553E}"/>
              </a:ext>
            </a:extLst>
          </p:cNvPr>
          <p:cNvSpPr txBox="1"/>
          <p:nvPr/>
        </p:nvSpPr>
        <p:spPr>
          <a:xfrm>
            <a:off x="2687781" y="3588328"/>
            <a:ext cx="9047019" cy="584775"/>
          </a:xfrm>
          <a:prstGeom prst="rect">
            <a:avLst/>
          </a:prstGeom>
          <a:noFill/>
        </p:spPr>
        <p:txBody>
          <a:bodyPr wrap="square" rtlCol="0">
            <a:spAutoFit/>
          </a:bodyPr>
          <a:lstStyle/>
          <a:p>
            <a:r>
              <a:rPr lang="en-US" sz="3200" dirty="0">
                <a:solidFill>
                  <a:srgbClr val="FF0000"/>
                </a:solidFill>
              </a:rPr>
              <a:t>Part of the pH scale:       2.0             3.0               4.0</a:t>
            </a:r>
          </a:p>
        </p:txBody>
      </p:sp>
      <p:sp>
        <p:nvSpPr>
          <p:cNvPr id="6" name="Arrow: Curved Right 5">
            <a:extLst>
              <a:ext uri="{FF2B5EF4-FFF2-40B4-BE49-F238E27FC236}">
                <a16:creationId xmlns:a16="http://schemas.microsoft.com/office/drawing/2014/main" id="{DE955072-04AD-578F-9DDF-478E829C6183}"/>
              </a:ext>
            </a:extLst>
          </p:cNvPr>
          <p:cNvSpPr/>
          <p:nvPr/>
        </p:nvSpPr>
        <p:spPr>
          <a:xfrm rot="5400000" flipV="1">
            <a:off x="7396655" y="2228909"/>
            <a:ext cx="890040" cy="182879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3DBC09A7-931C-7B85-3431-D4F6753C9203}"/>
              </a:ext>
            </a:extLst>
          </p:cNvPr>
          <p:cNvSpPr txBox="1"/>
          <p:nvPr/>
        </p:nvSpPr>
        <p:spPr>
          <a:xfrm>
            <a:off x="7384879" y="1994779"/>
            <a:ext cx="1136073" cy="707886"/>
          </a:xfrm>
          <a:prstGeom prst="rect">
            <a:avLst/>
          </a:prstGeom>
          <a:noFill/>
        </p:spPr>
        <p:txBody>
          <a:bodyPr wrap="square" rtlCol="0">
            <a:spAutoFit/>
          </a:bodyPr>
          <a:lstStyle/>
          <a:p>
            <a:pPr algn="ctr"/>
            <a:r>
              <a:rPr lang="en-US" sz="2000" b="1" dirty="0">
                <a:solidFill>
                  <a:srgbClr val="FF0000"/>
                </a:solidFill>
              </a:rPr>
              <a:t>10X </a:t>
            </a:r>
            <a:br>
              <a:rPr lang="en-US" sz="2000" b="1" dirty="0">
                <a:solidFill>
                  <a:srgbClr val="FF0000"/>
                </a:solidFill>
              </a:rPr>
            </a:br>
            <a:r>
              <a:rPr lang="en-US" sz="2000" b="1" dirty="0">
                <a:solidFill>
                  <a:srgbClr val="FF0000"/>
                </a:solidFill>
              </a:rPr>
              <a:t>change</a:t>
            </a:r>
          </a:p>
        </p:txBody>
      </p:sp>
      <p:sp>
        <p:nvSpPr>
          <p:cNvPr id="8" name="Arrow: Curved Right 7">
            <a:extLst>
              <a:ext uri="{FF2B5EF4-FFF2-40B4-BE49-F238E27FC236}">
                <a16:creationId xmlns:a16="http://schemas.microsoft.com/office/drawing/2014/main" id="{A284BA32-EA65-ECCF-3476-40A2BAFFD9C8}"/>
              </a:ext>
            </a:extLst>
          </p:cNvPr>
          <p:cNvSpPr/>
          <p:nvPr/>
        </p:nvSpPr>
        <p:spPr>
          <a:xfrm rot="5400000" flipV="1">
            <a:off x="9305014" y="2127044"/>
            <a:ext cx="890040" cy="197447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A4FBC9E2-8F3B-37C4-2E29-4FE9721C67FC}"/>
              </a:ext>
            </a:extLst>
          </p:cNvPr>
          <p:cNvSpPr txBox="1"/>
          <p:nvPr/>
        </p:nvSpPr>
        <p:spPr>
          <a:xfrm>
            <a:off x="9181997" y="1968999"/>
            <a:ext cx="1136073" cy="707886"/>
          </a:xfrm>
          <a:prstGeom prst="rect">
            <a:avLst/>
          </a:prstGeom>
          <a:noFill/>
        </p:spPr>
        <p:txBody>
          <a:bodyPr wrap="square" rtlCol="0">
            <a:spAutoFit/>
          </a:bodyPr>
          <a:lstStyle/>
          <a:p>
            <a:pPr algn="ctr"/>
            <a:r>
              <a:rPr lang="en-US" sz="2000" b="1" dirty="0">
                <a:solidFill>
                  <a:srgbClr val="FF0000"/>
                </a:solidFill>
              </a:rPr>
              <a:t>10X10 </a:t>
            </a:r>
            <a:br>
              <a:rPr lang="en-US" sz="2000" b="1" dirty="0">
                <a:solidFill>
                  <a:srgbClr val="FF0000"/>
                </a:solidFill>
              </a:rPr>
            </a:br>
            <a:r>
              <a:rPr lang="en-US" sz="2000" b="1" dirty="0">
                <a:solidFill>
                  <a:srgbClr val="FF0000"/>
                </a:solidFill>
              </a:rPr>
              <a:t>change</a:t>
            </a:r>
          </a:p>
        </p:txBody>
      </p:sp>
    </p:spTree>
    <p:extLst>
      <p:ext uri="{BB962C8B-B14F-4D97-AF65-F5344CB8AC3E}">
        <p14:creationId xmlns:p14="http://schemas.microsoft.com/office/powerpoint/2010/main" val="2608021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10759</TotalTime>
  <Words>15496</Words>
  <Application>Microsoft Office PowerPoint</Application>
  <PresentationFormat>Widescreen</PresentationFormat>
  <Paragraphs>833</Paragraphs>
  <Slides>167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167</vt:i4>
      </vt:variant>
    </vt:vector>
  </HeadingPairs>
  <TitlesOfParts>
    <vt:vector size="17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446</cp:revision>
  <dcterms:created xsi:type="dcterms:W3CDTF">2018-12-10T13:09:54Z</dcterms:created>
  <dcterms:modified xsi:type="dcterms:W3CDTF">2023-02-01T22:41:30Z</dcterms:modified>
</cp:coreProperties>
</file>